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90" r:id="rId3"/>
    <p:sldId id="291" r:id="rId4"/>
    <p:sldId id="260" r:id="rId5"/>
    <p:sldId id="293" r:id="rId6"/>
    <p:sldId id="258" r:id="rId7"/>
    <p:sldId id="262" r:id="rId8"/>
    <p:sldId id="263" r:id="rId9"/>
    <p:sldId id="264" r:id="rId10"/>
    <p:sldId id="295" r:id="rId11"/>
    <p:sldId id="298" r:id="rId12"/>
    <p:sldId id="294" r:id="rId13"/>
    <p:sldId id="268" r:id="rId14"/>
    <p:sldId id="296" r:id="rId15"/>
    <p:sldId id="312" r:id="rId16"/>
    <p:sldId id="310" r:id="rId17"/>
    <p:sldId id="311" r:id="rId18"/>
    <p:sldId id="269" r:id="rId19"/>
    <p:sldId id="271" r:id="rId20"/>
    <p:sldId id="273" r:id="rId21"/>
    <p:sldId id="274" r:id="rId22"/>
    <p:sldId id="275" r:id="rId23"/>
    <p:sldId id="280" r:id="rId24"/>
    <p:sldId id="308" r:id="rId25"/>
    <p:sldId id="306" r:id="rId26"/>
    <p:sldId id="309" r:id="rId27"/>
    <p:sldId id="276" r:id="rId28"/>
    <p:sldId id="307" r:id="rId29"/>
    <p:sldId id="277" r:id="rId30"/>
    <p:sldId id="278" r:id="rId31"/>
    <p:sldId id="300" r:id="rId32"/>
    <p:sldId id="299" r:id="rId33"/>
    <p:sldId id="282" r:id="rId34"/>
    <p:sldId id="284" r:id="rId35"/>
    <p:sldId id="285" r:id="rId36"/>
    <p:sldId id="286" r:id="rId37"/>
    <p:sldId id="287" r:id="rId38"/>
    <p:sldId id="313" r:id="rId3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A0A"/>
    <a:srgbClr val="FF87D8"/>
    <a:srgbClr val="282C2B"/>
    <a:srgbClr val="414643"/>
    <a:srgbClr val="899A6B"/>
    <a:srgbClr val="BAB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41D93-EEFD-B244-B63E-75F76FFB7E89}" v="448" dt="2018-06-13T13:36:52.3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0"/>
    <p:restoredTop sz="74042"/>
  </p:normalViewPr>
  <p:slideViewPr>
    <p:cSldViewPr snapToGrid="0" snapToObjects="1">
      <p:cViewPr varScale="1">
        <p:scale>
          <a:sx n="71" d="100"/>
          <a:sy n="71" d="100"/>
        </p:scale>
        <p:origin x="14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市川 博之" userId="bb0a69f8a4e97ec1" providerId="LiveId" clId="{B7847CF2-9232-6C4D-9355-61CB753EDCC3}"/>
    <pc:docChg chg="undo custSel addSld delSld modSld sldOrd">
      <pc:chgData name="市川 博之" userId="bb0a69f8a4e97ec1" providerId="LiveId" clId="{B7847CF2-9232-6C4D-9355-61CB753EDCC3}" dt="2018-06-13T13:36:52.354" v="441" actId="20577"/>
      <pc:docMkLst>
        <pc:docMk/>
      </pc:docMkLst>
      <pc:sldChg chg="delSp modSp modNotesTx">
        <pc:chgData name="市川 博之" userId="bb0a69f8a4e97ec1" providerId="LiveId" clId="{B7847CF2-9232-6C4D-9355-61CB753EDCC3}" dt="2018-06-13T13:35:47.728" v="387" actId="20577"/>
        <pc:sldMkLst>
          <pc:docMk/>
          <pc:sldMk cId="3718212963" sldId="258"/>
        </pc:sldMkLst>
        <pc:spChg chg="mod">
          <ac:chgData name="市川 博之" userId="bb0a69f8a4e97ec1" providerId="LiveId" clId="{B7847CF2-9232-6C4D-9355-61CB753EDCC3}" dt="2018-06-13T13:34:18.321" v="171" actId="20577"/>
          <ac:spMkLst>
            <pc:docMk/>
            <pc:sldMk cId="3718212963" sldId="258"/>
            <ac:spMk id="3" creationId="{CFDF584D-B7FD-AF48-85ED-4CBDFC763279}"/>
          </ac:spMkLst>
        </pc:spChg>
        <pc:picChg chg="del">
          <ac:chgData name="市川 博之" userId="bb0a69f8a4e97ec1" providerId="LiveId" clId="{B7847CF2-9232-6C4D-9355-61CB753EDCC3}" dt="2018-06-13T13:34:19.984" v="172" actId="478"/>
          <ac:picMkLst>
            <pc:docMk/>
            <pc:sldMk cId="3718212963" sldId="258"/>
            <ac:picMk id="5" creationId="{7331D633-5F9F-C848-8464-0039706B3463}"/>
          </ac:picMkLst>
        </pc:picChg>
        <pc:picChg chg="del">
          <ac:chgData name="市川 博之" userId="bb0a69f8a4e97ec1" providerId="LiveId" clId="{B7847CF2-9232-6C4D-9355-61CB753EDCC3}" dt="2018-06-13T13:34:31.401" v="173" actId="478"/>
          <ac:picMkLst>
            <pc:docMk/>
            <pc:sldMk cId="3718212963" sldId="258"/>
            <ac:picMk id="7" creationId="{5C50888F-A060-8D45-92D0-8AB437C945BF}"/>
          </ac:picMkLst>
        </pc:picChg>
        <pc:picChg chg="del">
          <ac:chgData name="市川 博之" userId="bb0a69f8a4e97ec1" providerId="LiveId" clId="{B7847CF2-9232-6C4D-9355-61CB753EDCC3}" dt="2018-06-13T13:34:31.401" v="173" actId="478"/>
          <ac:picMkLst>
            <pc:docMk/>
            <pc:sldMk cId="3718212963" sldId="258"/>
            <ac:picMk id="8" creationId="{3492A68D-48A1-8E4A-9B3B-0A72F3F497BE}"/>
          </ac:picMkLst>
        </pc:picChg>
        <pc:picChg chg="del">
          <ac:chgData name="市川 博之" userId="bb0a69f8a4e97ec1" providerId="LiveId" clId="{B7847CF2-9232-6C4D-9355-61CB753EDCC3}" dt="2018-06-13T13:34:31.401" v="173" actId="478"/>
          <ac:picMkLst>
            <pc:docMk/>
            <pc:sldMk cId="3718212963" sldId="258"/>
            <ac:picMk id="9" creationId="{0ADF2C7F-1C47-F340-8DDD-0821D0870CDB}"/>
          </ac:picMkLst>
        </pc:picChg>
        <pc:picChg chg="del">
          <ac:chgData name="市川 博之" userId="bb0a69f8a4e97ec1" providerId="LiveId" clId="{B7847CF2-9232-6C4D-9355-61CB753EDCC3}" dt="2018-06-13T13:34:33.240" v="174" actId="478"/>
          <ac:picMkLst>
            <pc:docMk/>
            <pc:sldMk cId="3718212963" sldId="258"/>
            <ac:picMk id="10" creationId="{E078894B-6C86-2249-80A5-E53DE5E27EE7}"/>
          </ac:picMkLst>
        </pc:picChg>
        <pc:picChg chg="del">
          <ac:chgData name="市川 博之" userId="bb0a69f8a4e97ec1" providerId="LiveId" clId="{B7847CF2-9232-6C4D-9355-61CB753EDCC3}" dt="2018-06-13T13:34:31.401" v="173" actId="478"/>
          <ac:picMkLst>
            <pc:docMk/>
            <pc:sldMk cId="3718212963" sldId="258"/>
            <ac:picMk id="11" creationId="{5D250AB1-DB52-984C-8E2B-42589F194267}"/>
          </ac:picMkLst>
        </pc:picChg>
        <pc:picChg chg="del">
          <ac:chgData name="市川 博之" userId="bb0a69f8a4e97ec1" providerId="LiveId" clId="{B7847CF2-9232-6C4D-9355-61CB753EDCC3}" dt="2018-06-13T13:34:31.401" v="173" actId="478"/>
          <ac:picMkLst>
            <pc:docMk/>
            <pc:sldMk cId="3718212963" sldId="258"/>
            <ac:picMk id="13" creationId="{EE67A242-D06E-BB4D-B8E5-D09B4C80E6A6}"/>
          </ac:picMkLst>
        </pc:picChg>
      </pc:sldChg>
      <pc:sldChg chg="del">
        <pc:chgData name="市川 博之" userId="bb0a69f8a4e97ec1" providerId="LiveId" clId="{B7847CF2-9232-6C4D-9355-61CB753EDCC3}" dt="2018-06-13T13:34:13.077" v="170" actId="2696"/>
        <pc:sldMkLst>
          <pc:docMk/>
          <pc:sldMk cId="64438356" sldId="259"/>
        </pc:sldMkLst>
      </pc:sldChg>
      <pc:sldChg chg="ord">
        <pc:chgData name="市川 博之" userId="bb0a69f8a4e97ec1" providerId="LiveId" clId="{B7847CF2-9232-6C4D-9355-61CB753EDCC3}" dt="2018-06-13T13:20:09.478" v="5"/>
        <pc:sldMkLst>
          <pc:docMk/>
          <pc:sldMk cId="1008675049" sldId="260"/>
        </pc:sldMkLst>
      </pc:sldChg>
      <pc:sldChg chg="modNotesTx">
        <pc:chgData name="市川 博之" userId="bb0a69f8a4e97ec1" providerId="LiveId" clId="{B7847CF2-9232-6C4D-9355-61CB753EDCC3}" dt="2018-06-13T13:36:16.614" v="388" actId="20577"/>
        <pc:sldMkLst>
          <pc:docMk/>
          <pc:sldMk cId="1046876112" sldId="268"/>
        </pc:sldMkLst>
      </pc:sldChg>
      <pc:sldChg chg="modNotesTx">
        <pc:chgData name="市川 博之" userId="bb0a69f8a4e97ec1" providerId="LiveId" clId="{B7847CF2-9232-6C4D-9355-61CB753EDCC3}" dt="2018-06-13T13:22:37.256" v="167" actId="20577"/>
        <pc:sldMkLst>
          <pc:docMk/>
          <pc:sldMk cId="2556902206" sldId="282"/>
        </pc:sldMkLst>
      </pc:sldChg>
      <pc:sldChg chg="modSp modNotesTx">
        <pc:chgData name="市川 博之" userId="bb0a69f8a4e97ec1" providerId="LiveId" clId="{B7847CF2-9232-6C4D-9355-61CB753EDCC3}" dt="2018-06-13T13:36:52.354" v="441" actId="20577"/>
        <pc:sldMkLst>
          <pc:docMk/>
          <pc:sldMk cId="3153615786" sldId="290"/>
        </pc:sldMkLst>
        <pc:spChg chg="mod">
          <ac:chgData name="市川 博之" userId="bb0a69f8a4e97ec1" providerId="LiveId" clId="{B7847CF2-9232-6C4D-9355-61CB753EDCC3}" dt="2018-06-13T13:19:22.437" v="4" actId="27636"/>
          <ac:spMkLst>
            <pc:docMk/>
            <pc:sldMk cId="3153615786" sldId="290"/>
            <ac:spMk id="3" creationId="{A6287A2C-CD47-524C-914F-EF3859EC69C9}"/>
          </ac:spMkLst>
        </pc:spChg>
      </pc:sldChg>
      <pc:sldChg chg="modNotesTx">
        <pc:chgData name="市川 博之" userId="bb0a69f8a4e97ec1" providerId="LiveId" clId="{B7847CF2-9232-6C4D-9355-61CB753EDCC3}" dt="2018-06-13T13:21:54.116" v="107" actId="20577"/>
        <pc:sldMkLst>
          <pc:docMk/>
          <pc:sldMk cId="3932411797" sldId="299"/>
        </pc:sldMkLst>
      </pc:sldChg>
      <pc:sldChg chg="add del">
        <pc:chgData name="市川 博之" userId="bb0a69f8a4e97ec1" providerId="LiveId" clId="{B7847CF2-9232-6C4D-9355-61CB753EDCC3}" dt="2018-06-13T13:34:09.849" v="169"/>
        <pc:sldMkLst>
          <pc:docMk/>
          <pc:sldMk cId="135618090" sldId="31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373918-FB0F-2C4C-85F3-B48990DA39EB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6DF6C142-70BA-CA4F-A4B0-B34F2D09C309}">
      <dgm:prSet/>
      <dgm:spPr>
        <a:solidFill>
          <a:schemeClr val="accent6"/>
        </a:solidFill>
      </dgm:spPr>
      <dgm:t>
        <a:bodyPr/>
        <a:lstStyle/>
        <a:p>
          <a:r>
            <a:rPr kumimoji="1" lang="ja-JP"/>
            <a:t>いつ誰が話したのかわかる</a:t>
          </a:r>
          <a:endParaRPr lang="ja-JP"/>
        </a:p>
      </dgm:t>
    </dgm:pt>
    <dgm:pt modelId="{0BBD231E-63F0-104B-9C45-51EA0EF8B4EC}" type="parTrans" cxnId="{BF6C393A-2618-BD46-9491-B71F08614A09}">
      <dgm:prSet/>
      <dgm:spPr/>
      <dgm:t>
        <a:bodyPr/>
        <a:lstStyle/>
        <a:p>
          <a:endParaRPr kumimoji="1" lang="ja-JP" altLang="en-US"/>
        </a:p>
      </dgm:t>
    </dgm:pt>
    <dgm:pt modelId="{8BC6B2A2-B045-2F4F-BBC7-89A74E6176B9}" type="sibTrans" cxnId="{BF6C393A-2618-BD46-9491-B71F08614A09}">
      <dgm:prSet/>
      <dgm:spPr/>
      <dgm:t>
        <a:bodyPr/>
        <a:lstStyle/>
        <a:p>
          <a:endParaRPr kumimoji="1" lang="ja-JP" altLang="en-US"/>
        </a:p>
      </dgm:t>
    </dgm:pt>
    <dgm:pt modelId="{971F6D8D-A247-7C44-8B91-548D7066A1E1}">
      <dgm:prSet/>
      <dgm:spPr>
        <a:solidFill>
          <a:schemeClr val="accent6"/>
        </a:solidFill>
      </dgm:spPr>
      <dgm:t>
        <a:bodyPr/>
        <a:lstStyle/>
        <a:p>
          <a:r>
            <a:rPr kumimoji="1" lang="ja-JP"/>
            <a:t>流れが把握できる</a:t>
          </a:r>
          <a:endParaRPr lang="ja-JP"/>
        </a:p>
      </dgm:t>
    </dgm:pt>
    <dgm:pt modelId="{4CBE2519-7E4B-FF4E-B843-93D4D1880E8D}" type="parTrans" cxnId="{1EE5C364-365A-3644-815C-772404064DBF}">
      <dgm:prSet/>
      <dgm:spPr/>
      <dgm:t>
        <a:bodyPr/>
        <a:lstStyle/>
        <a:p>
          <a:endParaRPr kumimoji="1" lang="ja-JP" altLang="en-US"/>
        </a:p>
      </dgm:t>
    </dgm:pt>
    <dgm:pt modelId="{C14A3042-41F0-9C42-9110-432E39457930}" type="sibTrans" cxnId="{1EE5C364-365A-3644-815C-772404064DBF}">
      <dgm:prSet/>
      <dgm:spPr/>
      <dgm:t>
        <a:bodyPr/>
        <a:lstStyle/>
        <a:p>
          <a:endParaRPr kumimoji="1" lang="ja-JP" altLang="en-US"/>
        </a:p>
      </dgm:t>
    </dgm:pt>
    <dgm:pt modelId="{FFA5594B-75BC-AD41-8474-0EE7CC421B20}">
      <dgm:prSet/>
      <dgm:spPr>
        <a:solidFill>
          <a:schemeClr val="accent6"/>
        </a:solidFill>
      </dgm:spPr>
      <dgm:t>
        <a:bodyPr/>
        <a:lstStyle/>
        <a:p>
          <a:r>
            <a:rPr kumimoji="1" lang="ja-JP"/>
            <a:t>結論がわかる</a:t>
          </a:r>
          <a:endParaRPr lang="ja-JP"/>
        </a:p>
      </dgm:t>
    </dgm:pt>
    <dgm:pt modelId="{ADD55D3D-477A-B746-857C-71CB9B4EE65A}" type="parTrans" cxnId="{5A5663E7-AF5D-D746-AE56-5E729C46E7DC}">
      <dgm:prSet/>
      <dgm:spPr/>
      <dgm:t>
        <a:bodyPr/>
        <a:lstStyle/>
        <a:p>
          <a:endParaRPr kumimoji="1" lang="ja-JP" altLang="en-US"/>
        </a:p>
      </dgm:t>
    </dgm:pt>
    <dgm:pt modelId="{ADDF5847-DDE2-F24E-9922-83F0DC64AACA}" type="sibTrans" cxnId="{5A5663E7-AF5D-D746-AE56-5E729C46E7DC}">
      <dgm:prSet/>
      <dgm:spPr/>
      <dgm:t>
        <a:bodyPr/>
        <a:lstStyle/>
        <a:p>
          <a:endParaRPr kumimoji="1" lang="ja-JP" altLang="en-US"/>
        </a:p>
      </dgm:t>
    </dgm:pt>
    <dgm:pt modelId="{C2BB82E5-2AE3-E246-9165-FD5CD7971B46}" type="pres">
      <dgm:prSet presAssocID="{17373918-FB0F-2C4C-85F3-B48990DA39EB}" presName="linearFlow" presStyleCnt="0">
        <dgm:presLayoutVars>
          <dgm:dir/>
          <dgm:resizeHandles val="exact"/>
        </dgm:presLayoutVars>
      </dgm:prSet>
      <dgm:spPr/>
    </dgm:pt>
    <dgm:pt modelId="{5D5109FD-22C3-7E4D-82E6-5D889B24BC14}" type="pres">
      <dgm:prSet presAssocID="{6DF6C142-70BA-CA4F-A4B0-B34F2D09C309}" presName="composite" presStyleCnt="0"/>
      <dgm:spPr/>
    </dgm:pt>
    <dgm:pt modelId="{18975251-81CC-374A-8037-8FD5B7276DE0}" type="pres">
      <dgm:prSet presAssocID="{6DF6C142-70BA-CA4F-A4B0-B34F2D09C309}" presName="imgShp" presStyleLbl="fgImgPlace1" presStyleIdx="0" presStyleCnt="3"/>
      <dgm:spPr>
        <a:solidFill>
          <a:schemeClr val="accent6">
            <a:lumMod val="40000"/>
            <a:lumOff val="60000"/>
          </a:schemeClr>
        </a:solidFill>
      </dgm:spPr>
    </dgm:pt>
    <dgm:pt modelId="{70550B04-1891-664A-8FE0-DA34989C4E31}" type="pres">
      <dgm:prSet presAssocID="{6DF6C142-70BA-CA4F-A4B0-B34F2D09C309}" presName="txShp" presStyleLbl="node1" presStyleIdx="0" presStyleCnt="3">
        <dgm:presLayoutVars>
          <dgm:bulletEnabled val="1"/>
        </dgm:presLayoutVars>
      </dgm:prSet>
      <dgm:spPr/>
    </dgm:pt>
    <dgm:pt modelId="{79D51C77-D8DF-934B-AAD3-616348FA53F1}" type="pres">
      <dgm:prSet presAssocID="{8BC6B2A2-B045-2F4F-BBC7-89A74E6176B9}" presName="spacing" presStyleCnt="0"/>
      <dgm:spPr/>
    </dgm:pt>
    <dgm:pt modelId="{3040E692-E4DF-B14D-B419-A02E74D4576C}" type="pres">
      <dgm:prSet presAssocID="{971F6D8D-A247-7C44-8B91-548D7066A1E1}" presName="composite" presStyleCnt="0"/>
      <dgm:spPr/>
    </dgm:pt>
    <dgm:pt modelId="{4DADC7D7-CA44-A748-A7CD-94ACB1CAAE04}" type="pres">
      <dgm:prSet presAssocID="{971F6D8D-A247-7C44-8B91-548D7066A1E1}" presName="imgShp" presStyleLbl="fgImgPlace1" presStyleIdx="1" presStyleCnt="3"/>
      <dgm:spPr>
        <a:solidFill>
          <a:schemeClr val="accent6">
            <a:lumMod val="40000"/>
            <a:lumOff val="60000"/>
          </a:schemeClr>
        </a:solidFill>
      </dgm:spPr>
    </dgm:pt>
    <dgm:pt modelId="{C4ABBE75-6EFE-A347-A2B4-9018CB7A161D}" type="pres">
      <dgm:prSet presAssocID="{971F6D8D-A247-7C44-8B91-548D7066A1E1}" presName="txShp" presStyleLbl="node1" presStyleIdx="1" presStyleCnt="3">
        <dgm:presLayoutVars>
          <dgm:bulletEnabled val="1"/>
        </dgm:presLayoutVars>
      </dgm:prSet>
      <dgm:spPr/>
    </dgm:pt>
    <dgm:pt modelId="{671D88D0-0413-B743-8372-7DD93FF7D7D1}" type="pres">
      <dgm:prSet presAssocID="{C14A3042-41F0-9C42-9110-432E39457930}" presName="spacing" presStyleCnt="0"/>
      <dgm:spPr/>
    </dgm:pt>
    <dgm:pt modelId="{BF9AE7ED-0501-AB47-8CD0-2E6F5F7CB5EF}" type="pres">
      <dgm:prSet presAssocID="{FFA5594B-75BC-AD41-8474-0EE7CC421B20}" presName="composite" presStyleCnt="0"/>
      <dgm:spPr/>
    </dgm:pt>
    <dgm:pt modelId="{626886D0-6ABA-E742-9B0B-1FACD6EEE462}" type="pres">
      <dgm:prSet presAssocID="{FFA5594B-75BC-AD41-8474-0EE7CC421B20}" presName="imgShp" presStyleLbl="fgImgPlace1" presStyleIdx="2" presStyleCnt="3"/>
      <dgm:spPr>
        <a:solidFill>
          <a:schemeClr val="accent6">
            <a:lumMod val="40000"/>
            <a:lumOff val="60000"/>
          </a:schemeClr>
        </a:solidFill>
      </dgm:spPr>
    </dgm:pt>
    <dgm:pt modelId="{0123C8A1-229F-0443-AB90-C04C2DD15D8E}" type="pres">
      <dgm:prSet presAssocID="{FFA5594B-75BC-AD41-8474-0EE7CC421B20}" presName="txShp" presStyleLbl="node1" presStyleIdx="2" presStyleCnt="3">
        <dgm:presLayoutVars>
          <dgm:bulletEnabled val="1"/>
        </dgm:presLayoutVars>
      </dgm:prSet>
      <dgm:spPr/>
    </dgm:pt>
  </dgm:ptLst>
  <dgm:cxnLst>
    <dgm:cxn modelId="{DD609D1A-4F3C-CC41-A123-E3F316357039}" type="presOf" srcId="{6DF6C142-70BA-CA4F-A4B0-B34F2D09C309}" destId="{70550B04-1891-664A-8FE0-DA34989C4E31}" srcOrd="0" destOrd="0" presId="urn:microsoft.com/office/officeart/2005/8/layout/vList3"/>
    <dgm:cxn modelId="{BB510A39-3CB3-B64B-9400-D298FD851FF7}" type="presOf" srcId="{971F6D8D-A247-7C44-8B91-548D7066A1E1}" destId="{C4ABBE75-6EFE-A347-A2B4-9018CB7A161D}" srcOrd="0" destOrd="0" presId="urn:microsoft.com/office/officeart/2005/8/layout/vList3"/>
    <dgm:cxn modelId="{BF6C393A-2618-BD46-9491-B71F08614A09}" srcId="{17373918-FB0F-2C4C-85F3-B48990DA39EB}" destId="{6DF6C142-70BA-CA4F-A4B0-B34F2D09C309}" srcOrd="0" destOrd="0" parTransId="{0BBD231E-63F0-104B-9C45-51EA0EF8B4EC}" sibTransId="{8BC6B2A2-B045-2F4F-BBC7-89A74E6176B9}"/>
    <dgm:cxn modelId="{6319263F-DEE8-B646-A61B-334C67A9BEA6}" type="presOf" srcId="{17373918-FB0F-2C4C-85F3-B48990DA39EB}" destId="{C2BB82E5-2AE3-E246-9165-FD5CD7971B46}" srcOrd="0" destOrd="0" presId="urn:microsoft.com/office/officeart/2005/8/layout/vList3"/>
    <dgm:cxn modelId="{1EE5C364-365A-3644-815C-772404064DBF}" srcId="{17373918-FB0F-2C4C-85F3-B48990DA39EB}" destId="{971F6D8D-A247-7C44-8B91-548D7066A1E1}" srcOrd="1" destOrd="0" parTransId="{4CBE2519-7E4B-FF4E-B843-93D4D1880E8D}" sibTransId="{C14A3042-41F0-9C42-9110-432E39457930}"/>
    <dgm:cxn modelId="{24BC9B70-73D9-A945-8123-6F76189F90DD}" type="presOf" srcId="{FFA5594B-75BC-AD41-8474-0EE7CC421B20}" destId="{0123C8A1-229F-0443-AB90-C04C2DD15D8E}" srcOrd="0" destOrd="0" presId="urn:microsoft.com/office/officeart/2005/8/layout/vList3"/>
    <dgm:cxn modelId="{5A5663E7-AF5D-D746-AE56-5E729C46E7DC}" srcId="{17373918-FB0F-2C4C-85F3-B48990DA39EB}" destId="{FFA5594B-75BC-AD41-8474-0EE7CC421B20}" srcOrd="2" destOrd="0" parTransId="{ADD55D3D-477A-B746-857C-71CB9B4EE65A}" sibTransId="{ADDF5847-DDE2-F24E-9922-83F0DC64AACA}"/>
    <dgm:cxn modelId="{B8BC693E-E731-CF42-9AA5-37B95718AB13}" type="presParOf" srcId="{C2BB82E5-2AE3-E246-9165-FD5CD7971B46}" destId="{5D5109FD-22C3-7E4D-82E6-5D889B24BC14}" srcOrd="0" destOrd="0" presId="urn:microsoft.com/office/officeart/2005/8/layout/vList3"/>
    <dgm:cxn modelId="{74E12F6C-A75B-0948-9EF8-3F3402545A7D}" type="presParOf" srcId="{5D5109FD-22C3-7E4D-82E6-5D889B24BC14}" destId="{18975251-81CC-374A-8037-8FD5B7276DE0}" srcOrd="0" destOrd="0" presId="urn:microsoft.com/office/officeart/2005/8/layout/vList3"/>
    <dgm:cxn modelId="{BD9B3A59-F94A-7E4C-BCF8-A6CB103D91CA}" type="presParOf" srcId="{5D5109FD-22C3-7E4D-82E6-5D889B24BC14}" destId="{70550B04-1891-664A-8FE0-DA34989C4E31}" srcOrd="1" destOrd="0" presId="urn:microsoft.com/office/officeart/2005/8/layout/vList3"/>
    <dgm:cxn modelId="{93B4D6FD-6F44-9344-8C8B-E19B67FAD5B2}" type="presParOf" srcId="{C2BB82E5-2AE3-E246-9165-FD5CD7971B46}" destId="{79D51C77-D8DF-934B-AAD3-616348FA53F1}" srcOrd="1" destOrd="0" presId="urn:microsoft.com/office/officeart/2005/8/layout/vList3"/>
    <dgm:cxn modelId="{7D2DAF3C-22D5-D743-9EA1-CBB3DA21DC0C}" type="presParOf" srcId="{C2BB82E5-2AE3-E246-9165-FD5CD7971B46}" destId="{3040E692-E4DF-B14D-B419-A02E74D4576C}" srcOrd="2" destOrd="0" presId="urn:microsoft.com/office/officeart/2005/8/layout/vList3"/>
    <dgm:cxn modelId="{70A03364-138E-F941-90ED-D48065B6E80E}" type="presParOf" srcId="{3040E692-E4DF-B14D-B419-A02E74D4576C}" destId="{4DADC7D7-CA44-A748-A7CD-94ACB1CAAE04}" srcOrd="0" destOrd="0" presId="urn:microsoft.com/office/officeart/2005/8/layout/vList3"/>
    <dgm:cxn modelId="{2BFE3594-97B0-9A40-A84B-DAC46916A66A}" type="presParOf" srcId="{3040E692-E4DF-B14D-B419-A02E74D4576C}" destId="{C4ABBE75-6EFE-A347-A2B4-9018CB7A161D}" srcOrd="1" destOrd="0" presId="urn:microsoft.com/office/officeart/2005/8/layout/vList3"/>
    <dgm:cxn modelId="{6ADEBDD1-8D06-014C-9201-3B615BD3E493}" type="presParOf" srcId="{C2BB82E5-2AE3-E246-9165-FD5CD7971B46}" destId="{671D88D0-0413-B743-8372-7DD93FF7D7D1}" srcOrd="3" destOrd="0" presId="urn:microsoft.com/office/officeart/2005/8/layout/vList3"/>
    <dgm:cxn modelId="{72CAB8BE-D876-7149-98B2-C8182C2D91A1}" type="presParOf" srcId="{C2BB82E5-2AE3-E246-9165-FD5CD7971B46}" destId="{BF9AE7ED-0501-AB47-8CD0-2E6F5F7CB5EF}" srcOrd="4" destOrd="0" presId="urn:microsoft.com/office/officeart/2005/8/layout/vList3"/>
    <dgm:cxn modelId="{70E1C69D-F186-F24D-B5B6-D0397E492249}" type="presParOf" srcId="{BF9AE7ED-0501-AB47-8CD0-2E6F5F7CB5EF}" destId="{626886D0-6ABA-E742-9B0B-1FACD6EEE462}" srcOrd="0" destOrd="0" presId="urn:microsoft.com/office/officeart/2005/8/layout/vList3"/>
    <dgm:cxn modelId="{1D2C3080-7FD4-8043-BA51-203B3901740C}" type="presParOf" srcId="{BF9AE7ED-0501-AB47-8CD0-2E6F5F7CB5EF}" destId="{0123C8A1-229F-0443-AB90-C04C2DD15D8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550B04-1891-664A-8FE0-DA34989C4E31}">
      <dsp:nvSpPr>
        <dsp:cNvPr id="0" name=""/>
        <dsp:cNvSpPr/>
      </dsp:nvSpPr>
      <dsp:spPr>
        <a:xfrm rot="10800000">
          <a:off x="1207865" y="2931"/>
          <a:ext cx="3778757" cy="1024292"/>
        </a:xfrm>
        <a:prstGeom prst="homePlat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684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700" kern="1200"/>
            <a:t>いつ誰が話したのかわかる</a:t>
          </a:r>
          <a:endParaRPr lang="ja-JP" sz="2700" kern="1200"/>
        </a:p>
      </dsp:txBody>
      <dsp:txXfrm rot="10800000">
        <a:off x="1463938" y="2931"/>
        <a:ext cx="3522684" cy="1024292"/>
      </dsp:txXfrm>
    </dsp:sp>
    <dsp:sp modelId="{18975251-81CC-374A-8037-8FD5B7276DE0}">
      <dsp:nvSpPr>
        <dsp:cNvPr id="0" name=""/>
        <dsp:cNvSpPr/>
      </dsp:nvSpPr>
      <dsp:spPr>
        <a:xfrm>
          <a:off x="695719" y="2931"/>
          <a:ext cx="1024292" cy="1024292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ABBE75-6EFE-A347-A2B4-9018CB7A161D}">
      <dsp:nvSpPr>
        <dsp:cNvPr id="0" name=""/>
        <dsp:cNvSpPr/>
      </dsp:nvSpPr>
      <dsp:spPr>
        <a:xfrm rot="10800000">
          <a:off x="1207865" y="1332982"/>
          <a:ext cx="3778757" cy="1024292"/>
        </a:xfrm>
        <a:prstGeom prst="homePlat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684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700" kern="1200"/>
            <a:t>流れが把握できる</a:t>
          </a:r>
          <a:endParaRPr lang="ja-JP" sz="2700" kern="1200"/>
        </a:p>
      </dsp:txBody>
      <dsp:txXfrm rot="10800000">
        <a:off x="1463938" y="1332982"/>
        <a:ext cx="3522684" cy="1024292"/>
      </dsp:txXfrm>
    </dsp:sp>
    <dsp:sp modelId="{4DADC7D7-CA44-A748-A7CD-94ACB1CAAE04}">
      <dsp:nvSpPr>
        <dsp:cNvPr id="0" name=""/>
        <dsp:cNvSpPr/>
      </dsp:nvSpPr>
      <dsp:spPr>
        <a:xfrm>
          <a:off x="695719" y="1332982"/>
          <a:ext cx="1024292" cy="1024292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23C8A1-229F-0443-AB90-C04C2DD15D8E}">
      <dsp:nvSpPr>
        <dsp:cNvPr id="0" name=""/>
        <dsp:cNvSpPr/>
      </dsp:nvSpPr>
      <dsp:spPr>
        <a:xfrm rot="10800000">
          <a:off x="1207865" y="2663033"/>
          <a:ext cx="3778757" cy="1024292"/>
        </a:xfrm>
        <a:prstGeom prst="homePlat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684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700" kern="1200"/>
            <a:t>結論がわかる</a:t>
          </a:r>
          <a:endParaRPr lang="ja-JP" sz="2700" kern="1200"/>
        </a:p>
      </dsp:txBody>
      <dsp:txXfrm rot="10800000">
        <a:off x="1463938" y="2663033"/>
        <a:ext cx="3522684" cy="1024292"/>
      </dsp:txXfrm>
    </dsp:sp>
    <dsp:sp modelId="{626886D0-6ABA-E742-9B0B-1FACD6EEE462}">
      <dsp:nvSpPr>
        <dsp:cNvPr id="0" name=""/>
        <dsp:cNvSpPr/>
      </dsp:nvSpPr>
      <dsp:spPr>
        <a:xfrm>
          <a:off x="695719" y="2663033"/>
          <a:ext cx="1024292" cy="1024292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299EA6-35C9-974E-882F-4060CEE6B75F}" type="datetimeFigureOut">
              <a:rPr kumimoji="1" lang="ja-JP" altLang="en-US" smtClean="0"/>
              <a:t>2018/6/13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A7F89-7EB7-E34C-8FE7-B21EBB401C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7064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アジェンダは参加人数などによって調整しよう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7F89-7EB7-E34C-8FE7-B21EBB401CA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2760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今日の日付と自分の名前、グラフィックレコーディングワークショップと書いてみよう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7F89-7EB7-E34C-8FE7-B21EBB401CA8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4971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演習：喜怒哀びっくりの４つを組み合わせだけで作ってみる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ja-JP"/>
              <a:t>15</a:t>
            </a:fld>
            <a:endParaRPr lang="ja-JP"/>
          </a:p>
        </p:txBody>
      </p:sp>
    </p:spTree>
    <p:extLst>
      <p:ext uri="{BB962C8B-B14F-4D97-AF65-F5344CB8AC3E}">
        <p14:creationId xmlns:p14="http://schemas.microsoft.com/office/powerpoint/2010/main" val="2672214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430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ja-JP"/>
              <a:t>19</a:t>
            </a:fld>
            <a:endParaRPr lang="ja-JP"/>
          </a:p>
        </p:txBody>
      </p:sp>
    </p:spTree>
    <p:extLst>
      <p:ext uri="{BB962C8B-B14F-4D97-AF65-F5344CB8AC3E}">
        <p14:creationId xmlns:p14="http://schemas.microsoft.com/office/powerpoint/2010/main" val="2449618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ja-JP"/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ja-JP"/>
              <a:t>20</a:t>
            </a:fld>
            <a:endParaRPr lang="ja-JP"/>
          </a:p>
        </p:txBody>
      </p:sp>
    </p:spTree>
    <p:extLst>
      <p:ext uri="{BB962C8B-B14F-4D97-AF65-F5344CB8AC3E}">
        <p14:creationId xmlns:p14="http://schemas.microsoft.com/office/powerpoint/2010/main" val="4241994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ja-JP"/>
              <a:t>21</a:t>
            </a:fld>
            <a:endParaRPr lang="ja-JP"/>
          </a:p>
        </p:txBody>
      </p:sp>
    </p:spTree>
    <p:extLst>
      <p:ext uri="{BB962C8B-B14F-4D97-AF65-F5344CB8AC3E}">
        <p14:creationId xmlns:p14="http://schemas.microsoft.com/office/powerpoint/2010/main" val="3116361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ja-JP"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ja-JP"/>
              <a:t>22</a:t>
            </a:fld>
            <a:endParaRPr lang="ja-JP"/>
          </a:p>
        </p:txBody>
      </p:sp>
    </p:spTree>
    <p:extLst>
      <p:ext uri="{BB962C8B-B14F-4D97-AF65-F5344CB8AC3E}">
        <p14:creationId xmlns:p14="http://schemas.microsoft.com/office/powerpoint/2010/main" val="3590748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021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8642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658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ja-JP"/>
          </a:p>
        </p:txBody>
      </p:sp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9584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Shape 36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6367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ja-JP"/>
              <a:t>27</a:t>
            </a:fld>
            <a:endParaRPr lang="ja-JP"/>
          </a:p>
        </p:txBody>
      </p:sp>
    </p:spTree>
    <p:extLst>
      <p:ext uri="{BB962C8B-B14F-4D97-AF65-F5344CB8AC3E}">
        <p14:creationId xmlns:p14="http://schemas.microsoft.com/office/powerpoint/2010/main" val="541392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Shape 37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4921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ja-JP"/>
              <a:t>29</a:t>
            </a:fld>
            <a:endParaRPr lang="ja-JP"/>
          </a:p>
        </p:txBody>
      </p:sp>
    </p:spTree>
    <p:extLst>
      <p:ext uri="{BB962C8B-B14F-4D97-AF65-F5344CB8AC3E}">
        <p14:creationId xmlns:p14="http://schemas.microsoft.com/office/powerpoint/2010/main" val="119768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ja-JP"/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ja-JP"/>
              <a:t>30</a:t>
            </a:fld>
            <a:endParaRPr lang="ja-JP"/>
          </a:p>
        </p:txBody>
      </p:sp>
    </p:spTree>
    <p:extLst>
      <p:ext uri="{BB962C8B-B14F-4D97-AF65-F5344CB8AC3E}">
        <p14:creationId xmlns:p14="http://schemas.microsoft.com/office/powerpoint/2010/main" val="3001733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kumimoji="1" lang="ja-JP" altLang="en-US"/>
              <a:t>簡単な事実を順番を入れ替えて話して見ましょう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7F89-7EB7-E34C-8FE7-B21EBB401CA8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0777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ja-JP" altLang="en-US"/>
              <a:t>事実に話のひげを付け足して話して見ましょう</a:t>
            </a:r>
            <a:endParaRPr dirty="0"/>
          </a:p>
        </p:txBody>
      </p:sp>
      <p:sp>
        <p:nvSpPr>
          <p:cNvPr id="348" name="Shape 3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ja-JP"/>
              <a:t>33</a:t>
            </a:fld>
            <a:endParaRPr lang="ja-JP"/>
          </a:p>
        </p:txBody>
      </p:sp>
    </p:spTree>
    <p:extLst>
      <p:ext uri="{BB962C8B-B14F-4D97-AF65-F5344CB8AC3E}">
        <p14:creationId xmlns:p14="http://schemas.microsoft.com/office/powerpoint/2010/main" val="3485454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2587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9819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1612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ja-JP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7F89-7EB7-E34C-8FE7-B21EBB401CA8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8936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rtl="0"/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Shape 4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ja-JP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ja-JP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0388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参加者の属性を考えて緊張と頭を柔らかくほぐす話を入れよう。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7F89-7EB7-E34C-8FE7-B21EBB401CA8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1758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7257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ja-JP" dirty="0"/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2123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6858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今日の日付と自分の名前、グラフィックレコーディングワークショップと書いてみよう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7F89-7EB7-E34C-8FE7-B21EBB401CA8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0750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ja-JP"/>
          </a:p>
        </p:txBody>
      </p:sp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ja-JP"/>
              <a:t>13</a:t>
            </a:fld>
            <a:endParaRPr lang="ja-JP"/>
          </a:p>
        </p:txBody>
      </p:sp>
    </p:spTree>
    <p:extLst>
      <p:ext uri="{BB962C8B-B14F-4D97-AF65-F5344CB8AC3E}">
        <p14:creationId xmlns:p14="http://schemas.microsoft.com/office/powerpoint/2010/main" val="1803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822602-EBC8-8149-B15F-DF0D383DE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2F82D524-4776-FF43-B5D9-870FE9AC7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FA67FC-E10D-624D-930C-71E716510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75B4-9BA9-6244-A934-3313605D31C5}" type="datetimeFigureOut">
              <a:rPr kumimoji="1" lang="ja-JP" altLang="en-US" smtClean="0"/>
              <a:t>2018/6/13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005498E-81C1-644B-B845-C27EB9D2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D1419B-ACEF-B542-A5F1-F0E9193E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1621-81B8-EF40-82E7-D2FAACADB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521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E469F6-52AE-C241-B1E7-8B4B246B3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8364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5CF1266-4172-4948-954F-1189DA0D5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AC65C3-2855-E64F-A922-4B8E7ECC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75B4-9BA9-6244-A934-3313605D31C5}" type="datetimeFigureOut">
              <a:rPr kumimoji="1" lang="ja-JP" altLang="en-US" smtClean="0"/>
              <a:t>2018/6/13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B89F8D-0342-334D-8B48-571082B01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1BB86B-64A8-4E4D-BED0-4640AF9D7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1621-81B8-EF40-82E7-D2FAACADB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97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3DBE148-9342-8643-A5B6-246D896E16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FCA0379-9705-9946-8A04-13F344322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47FFA38-B0E0-C54D-B2B9-C4D07D25C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75B4-9BA9-6244-A934-3313605D31C5}" type="datetimeFigureOut">
              <a:rPr kumimoji="1" lang="ja-JP" altLang="en-US" smtClean="0"/>
              <a:t>2018/6/13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86ECFC-E0C4-B04A-9DE1-D701E0C4D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31961E-C8B2-C649-8FE1-E8B96B2D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1621-81B8-EF40-82E7-D2FAACADB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7191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3B8892-E805-1D45-BE2B-DE25EC0B2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8364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0BFA98-E94D-5A47-B42F-812E4FB5A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6364FE-1C4A-1E4C-8649-2DF29631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75B4-9BA9-6244-A934-3313605D31C5}" type="datetimeFigureOut">
              <a:rPr kumimoji="1" lang="ja-JP" altLang="en-US" smtClean="0"/>
              <a:t>2018/6/13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B17DCC-5128-BF4B-842C-7D132C1E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F3170E-702C-8C47-AA36-2E6D3D11F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1621-81B8-EF40-82E7-D2FAACADB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040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CF11E9-2DAE-C74A-BDB4-17F8BE19A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DCF45E-611A-5947-805C-5B7AD65C3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CC5AB5-22E2-A942-97DB-6834BA3C6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75B4-9BA9-6244-A934-3313605D31C5}" type="datetimeFigureOut">
              <a:rPr kumimoji="1" lang="ja-JP" altLang="en-US" smtClean="0"/>
              <a:t>2018/6/13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D36A809-6694-4C4F-9C3E-8A004FFB7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0C678EC-A8E5-EF42-9B3C-D79D855C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1621-81B8-EF40-82E7-D2FAACADB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3386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500A3A-E3DB-4848-9E94-8012CE3E2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8364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22033E9-F909-6640-AA22-130C9DB17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57DB166-2361-C640-B37A-61502C8AF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3AC18D8-A1C2-8147-8A4D-4A4723957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75B4-9BA9-6244-A934-3313605D31C5}" type="datetimeFigureOut">
              <a:rPr kumimoji="1" lang="ja-JP" altLang="en-US" smtClean="0"/>
              <a:t>2018/6/13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551D485-A09E-A44C-B39F-0A444E5A4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04F9495-AD7E-BD41-8C0A-0AF38F98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1621-81B8-EF40-82E7-D2FAACADB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504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DC3330-F5F6-3A4F-82D8-E5D6C4BD3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D8F444F-DC1A-994F-9917-0B8168DA4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20F0106-7576-FB44-8256-B5C9B0B18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498EDC8-ECD8-A545-B0D2-1BCA031345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0AFAAF5-6591-C447-8DD4-10E6FFE61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8C79756-1CD5-AB44-9A7D-612B491EB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75B4-9BA9-6244-A934-3313605D31C5}" type="datetimeFigureOut">
              <a:rPr kumimoji="1" lang="ja-JP" altLang="en-US" smtClean="0"/>
              <a:t>2018/6/13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B39C822-0EA1-C943-B8FE-9F46C0A75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97CDAD1-2FDA-F94B-BAA5-DAC777D47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1621-81B8-EF40-82E7-D2FAACADB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1003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A067CF-3293-4241-9274-89453B99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8364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DFCE3D6-3CDF-4D45-B22C-17E6E759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75B4-9BA9-6244-A934-3313605D31C5}" type="datetimeFigureOut">
              <a:rPr kumimoji="1" lang="ja-JP" altLang="en-US" smtClean="0"/>
              <a:t>2018/6/13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BC77D0D-3EA0-C043-A0C8-C2ACD70B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216913A-D59C-FD4C-AF4A-ECB71111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1621-81B8-EF40-82E7-D2FAACADB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607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B6FECD0-F270-164B-8A0C-E37FF3504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75B4-9BA9-6244-A934-3313605D31C5}" type="datetimeFigureOut">
              <a:rPr kumimoji="1" lang="ja-JP" altLang="en-US" smtClean="0"/>
              <a:t>2018/6/13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029A1D7-2042-0645-BA47-3D8A3D5E4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EB1059-C4FD-C143-A71D-1DC82838A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1621-81B8-EF40-82E7-D2FAACADB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483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E56600-E1AC-3647-956B-B5B22ECD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556513-752F-4C40-91E2-F8512EB9E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ED0407A-E791-3A41-8728-5F3381DEF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43DB35-00AB-B44B-A3DA-3FDA154A0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75B4-9BA9-6244-A934-3313605D31C5}" type="datetimeFigureOut">
              <a:rPr kumimoji="1" lang="ja-JP" altLang="en-US" smtClean="0"/>
              <a:t>2018/6/13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1B2C9B8-65F7-8B47-B92E-373AC225A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8ADAB3C-2C2A-F844-96A6-84FFD6AB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1621-81B8-EF40-82E7-D2FAACADB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636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916D84-E0A9-B847-9022-EA0B865E7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70E9A91-7F4A-4B44-B6B8-55988B9A1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68464EE-AFBF-4446-9560-8AE23B06A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7B398CA-39E1-5B49-BDD8-1DC5B896A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75B4-9BA9-6244-A934-3313605D31C5}" type="datetimeFigureOut">
              <a:rPr kumimoji="1" lang="ja-JP" altLang="en-US" smtClean="0"/>
              <a:t>2018/6/13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81AF317-10E4-2248-8D21-50273A8CB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7BE9BA9-8969-724C-81E8-B43320BC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1621-81B8-EF40-82E7-D2FAACADB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586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7021"/>
                    </a14:imgEffect>
                    <a14:imgEffect>
                      <a14:saturation sat="0"/>
                    </a14:imgEffect>
                    <a14:imgEffect>
                      <a14:brightnessContrast bright="-11000" contrast="51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7D52A2A-A595-4A4C-8A9A-F068C70B8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7526"/>
          </a:xfrm>
          <a:prstGeom prst="rect">
            <a:avLst/>
          </a:prstGeom>
          <a:blipFill dpi="0" rotWithShape="1">
            <a:blip r:embed="rId14"/>
            <a:srcRect/>
            <a:tile tx="0" ty="0" sx="100000" sy="100000" flip="none" algn="tl"/>
          </a:blip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3C1389E-56AA-8B46-A44F-04F6FE637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1783" y="1288473"/>
            <a:ext cx="11319162" cy="488849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EF87AE-A40E-524A-B58D-49B6384DB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1783" y="6356350"/>
            <a:ext cx="31796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875B4-9BA9-6244-A934-3313605D31C5}" type="datetimeFigureOut">
              <a:rPr kumimoji="1" lang="ja-JP" altLang="en-US" smtClean="0"/>
              <a:t>2018/6/13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40BA26-486E-204A-B618-5A509C1F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15"/>
            <a:srcRect/>
            <a:tile tx="0" ty="-95250" sx="100000" sy="100000" flip="none" algn="tl"/>
          </a:blip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8FDC87-3CFA-9B45-A709-4B8AF5688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110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81621-81B8-EF40-82E7-D2FAACADBB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7899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4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jp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9.sv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19" Type="http://schemas.openxmlformats.org/officeDocument/2006/relationships/image" Target="../media/image42.png"/><Relationship Id="rId4" Type="http://schemas.openxmlformats.org/officeDocument/2006/relationships/image" Target="../media/image27.jpg"/><Relationship Id="rId9" Type="http://schemas.openxmlformats.org/officeDocument/2006/relationships/image" Target="../media/image32.png"/><Relationship Id="rId14" Type="http://schemas.openxmlformats.org/officeDocument/2006/relationships/image" Target="../media/image37.svg"/><Relationship Id="rId2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5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D28F588-9FE2-6F4E-B84B-4D85EA70B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rcRect l="12500" r="12500" b="4814"/>
          <a:stretch/>
        </p:blipFill>
        <p:spPr>
          <a:xfrm>
            <a:off x="2293495" y="1226826"/>
            <a:ext cx="7605010" cy="542913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625AD17-CE60-624D-B61D-E3232AA2A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51577"/>
          </a:xfrm>
        </p:spPr>
        <p:txBody>
          <a:bodyPr/>
          <a:lstStyle/>
          <a:p>
            <a:r>
              <a:rPr lang="ja-JP" altLang="en-US"/>
              <a:t>グラレコワークショップ</a:t>
            </a:r>
            <a:endParaRPr kumimoji="1" lang="ja-JP" altLang="en-US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DECB9949-94C7-5341-A4DC-6FF4349BE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1350" y="6453917"/>
            <a:ext cx="2593300" cy="404083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2018/6/7</a:t>
            </a:r>
            <a:r>
              <a:rPr kumimoji="1" lang="ja-JP" altLang="en-US"/>
              <a:t> 市川電産</a:t>
            </a:r>
          </a:p>
        </p:txBody>
      </p:sp>
    </p:spTree>
    <p:extLst>
      <p:ext uri="{BB962C8B-B14F-4D97-AF65-F5344CB8AC3E}">
        <p14:creationId xmlns:p14="http://schemas.microsoft.com/office/powerpoint/2010/main" val="2045334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F3562C-D6D6-6040-A03E-4DCE9C16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	</a:t>
            </a:r>
            <a:r>
              <a:rPr lang="ja-JP" altLang="en-US"/>
              <a:t>４描く準備をしよう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AA0E9A-2599-324A-83A8-F4545AB7D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spcBef>
                <a:spcPts val="0"/>
              </a:spcBef>
              <a:buClr>
                <a:srgbClr val="2F5496"/>
              </a:buClr>
              <a:buSzPct val="100000"/>
              <a:buFont typeface="Noto Sans Symbols"/>
              <a:buChar char="■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グラレコに必要な道具</a:t>
            </a:r>
          </a:p>
          <a:p>
            <a:pPr lvl="1">
              <a:buClr>
                <a:srgbClr val="FF9933"/>
              </a:buClr>
              <a:buSzPct val="100000"/>
              <a:buFont typeface="Noto Sans Symbols"/>
              <a:buChar char="◆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紙に描く場合</a:t>
            </a:r>
          </a:p>
          <a:p>
            <a:pPr lvl="2">
              <a:buClr>
                <a:srgbClr val="2F5496"/>
              </a:buClr>
              <a:buSzPct val="100000"/>
              <a:buFont typeface="Noto Sans Symbols"/>
              <a:buChar char="■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ペン：プロッキーや紙用マッキーなど裏写りしないもの</a:t>
            </a:r>
          </a:p>
          <a:p>
            <a:pPr lvl="2">
              <a:buClr>
                <a:srgbClr val="2F5496"/>
              </a:buClr>
              <a:buSzPct val="100000"/>
              <a:buFont typeface="Noto Sans Symbols"/>
              <a:buChar char="■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用紙：スケッチブック、模造紙など場に合わせて用意する</a:t>
            </a:r>
          </a:p>
          <a:p>
            <a:pPr lvl="2">
              <a:buClr>
                <a:srgbClr val="2F5496"/>
              </a:buClr>
              <a:buSzPct val="100000"/>
              <a:buFont typeface="Noto Sans Symbols"/>
              <a:buChar char="■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マスキングテープ、付箋、訂正用の白いシール</a:t>
            </a:r>
          </a:p>
          <a:p>
            <a:pPr lvl="1">
              <a:buClr>
                <a:srgbClr val="FF9933"/>
              </a:buClr>
              <a:buSzPct val="100000"/>
              <a:buFont typeface="Noto Sans Symbols"/>
              <a:buChar char="◆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ホワイトボードに描く場合</a:t>
            </a:r>
          </a:p>
          <a:p>
            <a:pPr lvl="2">
              <a:buClr>
                <a:srgbClr val="2F5496"/>
              </a:buClr>
              <a:buSzPct val="100000"/>
              <a:buFont typeface="Noto Sans Symbols"/>
              <a:buChar char="■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ペン：ホワイトボード用のペン（だいたい会議室のペンは掠れている）</a:t>
            </a:r>
          </a:p>
          <a:p>
            <a:endParaRPr kumimoji="1" lang="ja-JP" altLang="en-US"/>
          </a:p>
        </p:txBody>
      </p:sp>
      <p:pic>
        <p:nvPicPr>
          <p:cNvPr id="4" name="Shape 177" descr="スクリーンショット 2017-07-14 11.12.52.png">
            <a:extLst>
              <a:ext uri="{FF2B5EF4-FFF2-40B4-BE49-F238E27FC236}">
                <a16:creationId xmlns:a16="http://schemas.microsoft.com/office/drawing/2014/main" id="{A2CA8EE6-1EF4-C849-ADF4-AD74DA82EE1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462" r="10336"/>
          <a:stretch/>
        </p:blipFill>
        <p:spPr>
          <a:xfrm>
            <a:off x="10090240" y="3882172"/>
            <a:ext cx="1630705" cy="247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78">
            <a:extLst>
              <a:ext uri="{FF2B5EF4-FFF2-40B4-BE49-F238E27FC236}">
                <a16:creationId xmlns:a16="http://schemas.microsoft.com/office/drawing/2014/main" id="{D3E8BED6-3705-A548-BC00-C7F0066C4A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297" t="13069" r="8447" b="17931"/>
          <a:stretch/>
        </p:blipFill>
        <p:spPr>
          <a:xfrm>
            <a:off x="485791" y="4188254"/>
            <a:ext cx="2201580" cy="189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79" descr="4901681522408-10.jpg">
            <a:extLst>
              <a:ext uri="{FF2B5EF4-FFF2-40B4-BE49-F238E27FC236}">
                <a16:creationId xmlns:a16="http://schemas.microsoft.com/office/drawing/2014/main" id="{5F7ACE83-2E92-664C-8F33-9DAD3793B8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3245" y="4007303"/>
            <a:ext cx="2573974" cy="20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80">
            <a:extLst>
              <a:ext uri="{FF2B5EF4-FFF2-40B4-BE49-F238E27FC236}">
                <a16:creationId xmlns:a16="http://schemas.microsoft.com/office/drawing/2014/main" id="{F9806D3C-EC35-374E-B239-AE9D3A816CE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912" b="15821"/>
          <a:stretch/>
        </p:blipFill>
        <p:spPr>
          <a:xfrm>
            <a:off x="6738120" y="4409785"/>
            <a:ext cx="2573975" cy="173143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49A3940-FC58-6948-8591-D239E99475CF}"/>
              </a:ext>
            </a:extLst>
          </p:cNvPr>
          <p:cNvSpPr/>
          <p:nvPr/>
        </p:nvSpPr>
        <p:spPr>
          <a:xfrm>
            <a:off x="1032045" y="6176963"/>
            <a:ext cx="110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ja-JP"/>
              <a:t>プロッキー　　　　　</a:t>
            </a:r>
            <a:r>
              <a:rPr lang="ja-JP" altLang="en-US"/>
              <a:t>　　　　</a:t>
            </a:r>
            <a:r>
              <a:rPr lang="ja-JP" altLang="ja-JP"/>
              <a:t>紙用マッキー　　　　</a:t>
            </a:r>
            <a:r>
              <a:rPr lang="ja-JP" altLang="en-US"/>
              <a:t>　　　　</a:t>
            </a:r>
            <a:r>
              <a:rPr lang="ja-JP" altLang="ja-JP"/>
              <a:t>AQATEC</a:t>
            </a:r>
            <a:r>
              <a:rPr lang="ja-JP" altLang="en-US"/>
              <a:t>                               フリーラベル</a:t>
            </a:r>
          </a:p>
        </p:txBody>
      </p:sp>
    </p:spTree>
    <p:extLst>
      <p:ext uri="{BB962C8B-B14F-4D97-AF65-F5344CB8AC3E}">
        <p14:creationId xmlns:p14="http://schemas.microsoft.com/office/powerpoint/2010/main" val="16112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F897F1-D084-7240-B6BF-B0AB7E0D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	</a:t>
            </a:r>
            <a:r>
              <a:rPr lang="ja-JP" altLang="en-US"/>
              <a:t>持ち方を覚えよう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A2F55AB-628E-DA40-8670-E02855192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</a:pPr>
            <a:r>
              <a:rPr lang="ja-JP" altLang="ja-JP"/>
              <a:t>今回はプロッキーを利用してトレーニングします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ja-JP" altLang="ja-JP"/>
              <a:t>　</a:t>
            </a:r>
            <a:r>
              <a:rPr lang="ja-JP" altLang="en-US"/>
              <a:t>・</a:t>
            </a:r>
            <a:r>
              <a:rPr lang="ja-JP" altLang="ja-JP"/>
              <a:t>プロッキーの持ち方</a:t>
            </a:r>
            <a:endParaRPr lang="ja-JP" altLang="en-US"/>
          </a:p>
        </p:txBody>
      </p:sp>
      <p:pic>
        <p:nvPicPr>
          <p:cNvPr id="7" name="Shape 189" descr="基本の持ち方.png">
            <a:extLst>
              <a:ext uri="{FF2B5EF4-FFF2-40B4-BE49-F238E27FC236}">
                <a16:creationId xmlns:a16="http://schemas.microsoft.com/office/drawing/2014/main" id="{8B77FEF1-72BF-4E44-B7C3-B68B21B6AE6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4388" b="17577"/>
          <a:stretch/>
        </p:blipFill>
        <p:spPr>
          <a:xfrm>
            <a:off x="1512354" y="2206284"/>
            <a:ext cx="4136871" cy="397067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90">
            <a:extLst>
              <a:ext uri="{FF2B5EF4-FFF2-40B4-BE49-F238E27FC236}">
                <a16:creationId xmlns:a16="http://schemas.microsoft.com/office/drawing/2014/main" id="{55ED7D7D-52A6-7F47-B02D-FBA2C004FBD2}"/>
              </a:ext>
            </a:extLst>
          </p:cNvPr>
          <p:cNvSpPr/>
          <p:nvPr/>
        </p:nvSpPr>
        <p:spPr>
          <a:xfrm>
            <a:off x="6764479" y="1983024"/>
            <a:ext cx="4658833" cy="4193940"/>
          </a:xfrm>
          <a:prstGeom prst="wedgeEllipseCallout">
            <a:avLst>
              <a:gd name="adj1" fmla="val -93591"/>
              <a:gd name="adj2" fmla="val -28322"/>
            </a:avLst>
          </a:prstGeom>
          <a:solidFill>
            <a:srgbClr val="FFFFFF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" name="Shape 191" descr="ペン先.png">
            <a:extLst>
              <a:ext uri="{FF2B5EF4-FFF2-40B4-BE49-F238E27FC236}">
                <a16:creationId xmlns:a16="http://schemas.microsoft.com/office/drawing/2014/main" id="{B7E402D7-8E3A-CC4D-A9FA-DC3CDB298A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1292" y="1131411"/>
            <a:ext cx="5850708" cy="4513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0094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3BB482-F38A-1B44-87C2-1419F4A4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	</a:t>
            </a:r>
            <a:r>
              <a:rPr kumimoji="1" lang="ja-JP" altLang="en-US"/>
              <a:t>５描いてみよう！</a:t>
            </a:r>
          </a:p>
        </p:txBody>
      </p:sp>
      <p:pic>
        <p:nvPicPr>
          <p:cNvPr id="8" name="コンテンツ プレースホルダー 7" descr="Palette">
            <a:extLst>
              <a:ext uri="{FF2B5EF4-FFF2-40B4-BE49-F238E27FC236}">
                <a16:creationId xmlns:a16="http://schemas.microsoft.com/office/drawing/2014/main" id="{F3B813E6-F5D9-2042-868F-E0F833679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64369" y="284019"/>
            <a:ext cx="914400" cy="914400"/>
          </a:xfrm>
        </p:spPr>
      </p:pic>
      <p:pic>
        <p:nvPicPr>
          <p:cNvPr id="6" name="コンテンツ プレースホルダー 2" descr="SmallPaintBrush">
            <a:extLst>
              <a:ext uri="{FF2B5EF4-FFF2-40B4-BE49-F238E27FC236}">
                <a16:creationId xmlns:a16="http://schemas.microsoft.com/office/drawing/2014/main" id="{EE69E0E3-000F-1D48-9CF0-FB6D2D497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539512">
            <a:off x="10573870" y="81293"/>
            <a:ext cx="914400" cy="91440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70E7984-C6F9-7342-8C94-73E0D6951D0F}"/>
              </a:ext>
            </a:extLst>
          </p:cNvPr>
          <p:cNvSpPr/>
          <p:nvPr/>
        </p:nvSpPr>
        <p:spPr>
          <a:xfrm>
            <a:off x="788894" y="1559859"/>
            <a:ext cx="10506635" cy="4840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２０１８年６月</a:t>
            </a:r>
            <a:r>
              <a:rPr lang="ja-JP" altLang="en-US" sz="3600">
                <a:solidFill>
                  <a:schemeClr val="tx1"/>
                </a:solidFill>
              </a:rPr>
              <a:t>８</a:t>
            </a:r>
            <a:r>
              <a:rPr kumimoji="1" lang="ja-JP" altLang="en-US" sz="3600">
                <a:solidFill>
                  <a:schemeClr val="tx1"/>
                </a:solidFill>
              </a:rPr>
              <a:t>日金曜日</a:t>
            </a:r>
            <a:endParaRPr kumimoji="1" lang="en-US" altLang="ja-JP" sz="3600" dirty="0">
              <a:solidFill>
                <a:schemeClr val="tx1"/>
              </a:solidFill>
            </a:endParaRPr>
          </a:p>
          <a:p>
            <a:pPr algn="ctr"/>
            <a:endParaRPr lang="en-US" altLang="ja-JP" sz="3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600">
                <a:solidFill>
                  <a:schemeClr val="tx1"/>
                </a:solidFill>
              </a:rPr>
              <a:t>自分の名前</a:t>
            </a:r>
            <a:endParaRPr kumimoji="1" lang="en-US" altLang="ja-JP" sz="3600" dirty="0">
              <a:solidFill>
                <a:schemeClr val="tx1"/>
              </a:solidFill>
            </a:endParaRPr>
          </a:p>
          <a:p>
            <a:pPr algn="ctr"/>
            <a:endParaRPr kumimoji="1" lang="en-US" altLang="ja-JP" sz="3600" dirty="0">
              <a:solidFill>
                <a:schemeClr val="tx1"/>
              </a:solidFill>
            </a:endParaRPr>
          </a:p>
          <a:p>
            <a:pPr algn="ctr"/>
            <a:r>
              <a:rPr lang="ja-JP" altLang="en-US" sz="3600">
                <a:solidFill>
                  <a:schemeClr val="tx1"/>
                </a:solidFill>
              </a:rPr>
              <a:t>グラフィックレコーディングワークショップ</a:t>
            </a:r>
            <a:endParaRPr kumimoji="1" lang="ja-JP" altLang="en-US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249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9408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ja-JP" dirty="0"/>
              <a:t>	</a:t>
            </a:r>
            <a:r>
              <a:rPr lang="ja-JP"/>
              <a:t>袋文字を描いてみよう！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idx="1"/>
          </p:nvPr>
        </p:nvSpPr>
        <p:spPr>
          <a:xfrm>
            <a:off x="838200" y="914396"/>
            <a:ext cx="10515600" cy="538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 descr="EPSON013.JPG"/>
          <p:cNvPicPr preferRelativeResize="0"/>
          <p:nvPr/>
        </p:nvPicPr>
        <p:blipFill rotWithShape="1">
          <a:blip r:embed="rId3">
            <a:alphaModFix/>
          </a:blip>
          <a:srcRect l="11339" t="-640" r="9251" b="3628"/>
          <a:stretch/>
        </p:blipFill>
        <p:spPr>
          <a:xfrm rot="-5400000">
            <a:off x="1049481" y="982604"/>
            <a:ext cx="2597627" cy="408525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543975" y="970162"/>
            <a:ext cx="8859000" cy="119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-JP" sz="2400"/>
              <a:t>●タイトルや小見出しなど強調させたい部分に使う</a:t>
            </a:r>
          </a:p>
        </p:txBody>
      </p:sp>
      <p:pic>
        <p:nvPicPr>
          <p:cNvPr id="221" name="Shape 221" descr="DSC_0122.JPG"/>
          <p:cNvPicPr preferRelativeResize="0"/>
          <p:nvPr/>
        </p:nvPicPr>
        <p:blipFill rotWithShape="1">
          <a:blip r:embed="rId4">
            <a:alphaModFix/>
          </a:blip>
          <a:srcRect l="13834" t="3560" r="48846" b="80748"/>
          <a:stretch/>
        </p:blipFill>
        <p:spPr>
          <a:xfrm>
            <a:off x="1319479" y="4825130"/>
            <a:ext cx="9144035" cy="1711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 descr="DSC_0123.JPG"/>
          <p:cNvPicPr preferRelativeResize="0"/>
          <p:nvPr/>
        </p:nvPicPr>
        <p:blipFill rotWithShape="1">
          <a:blip r:embed="rId5">
            <a:alphaModFix/>
          </a:blip>
          <a:srcRect l="4461" t="1814" r="36286" b="82599"/>
          <a:stretch/>
        </p:blipFill>
        <p:spPr>
          <a:xfrm>
            <a:off x="4605525" y="2894537"/>
            <a:ext cx="7223976" cy="106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 descr="DSC_0405.JPG"/>
          <p:cNvPicPr preferRelativeResize="0"/>
          <p:nvPr/>
        </p:nvPicPr>
        <p:blipFill rotWithShape="1">
          <a:blip r:embed="rId6">
            <a:alphaModFix/>
          </a:blip>
          <a:srcRect t="6472" r="3781" b="79339"/>
          <a:stretch/>
        </p:blipFill>
        <p:spPr>
          <a:xfrm>
            <a:off x="5476649" y="1584648"/>
            <a:ext cx="3711722" cy="10689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687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3BB482-F38A-1B44-87C2-1419F4A4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	</a:t>
            </a:r>
            <a:r>
              <a:rPr lang="ja-JP" altLang="en-US"/>
              <a:t>袋文字で描いてみよう</a:t>
            </a:r>
            <a:endParaRPr kumimoji="1" lang="ja-JP" altLang="en-US"/>
          </a:p>
        </p:txBody>
      </p:sp>
      <p:pic>
        <p:nvPicPr>
          <p:cNvPr id="8" name="コンテンツ プレースホルダー 7" descr="Palette">
            <a:extLst>
              <a:ext uri="{FF2B5EF4-FFF2-40B4-BE49-F238E27FC236}">
                <a16:creationId xmlns:a16="http://schemas.microsoft.com/office/drawing/2014/main" id="{F3B813E6-F5D9-2042-868F-E0F833679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64369" y="284019"/>
            <a:ext cx="914400" cy="914400"/>
          </a:xfrm>
        </p:spPr>
      </p:pic>
      <p:pic>
        <p:nvPicPr>
          <p:cNvPr id="6" name="コンテンツ プレースホルダー 2" descr="SmallPaintBrush">
            <a:extLst>
              <a:ext uri="{FF2B5EF4-FFF2-40B4-BE49-F238E27FC236}">
                <a16:creationId xmlns:a16="http://schemas.microsoft.com/office/drawing/2014/main" id="{EE69E0E3-000F-1D48-9CF0-FB6D2D497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539512">
            <a:off x="10573870" y="81293"/>
            <a:ext cx="914400" cy="91440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70E7984-C6F9-7342-8C94-73E0D6951D0F}"/>
              </a:ext>
            </a:extLst>
          </p:cNvPr>
          <p:cNvSpPr/>
          <p:nvPr/>
        </p:nvSpPr>
        <p:spPr>
          <a:xfrm>
            <a:off x="788894" y="1559859"/>
            <a:ext cx="10506635" cy="4840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b="1">
                <a:ln w="12700">
                  <a:solidFill>
                    <a:srgbClr val="090A0A"/>
                  </a:solidFill>
                </a:ln>
                <a:solidFill>
                  <a:schemeClr val="bg1"/>
                </a:solidFill>
                <a:latin typeface="Colonna MT" pitchFamily="82" charset="0"/>
              </a:rPr>
              <a:t>２０１８年６月８日（金）</a:t>
            </a:r>
            <a:endParaRPr kumimoji="1" lang="en-US" altLang="ja-JP" sz="3600" b="1" dirty="0">
              <a:ln w="12700">
                <a:solidFill>
                  <a:srgbClr val="090A0A"/>
                </a:solidFill>
              </a:ln>
              <a:solidFill>
                <a:schemeClr val="bg1"/>
              </a:solidFill>
              <a:latin typeface="Colonna MT" pitchFamily="82" charset="0"/>
            </a:endParaRPr>
          </a:p>
          <a:p>
            <a:pPr algn="ctr"/>
            <a:endParaRPr lang="en-US" altLang="ja-JP" sz="3600" b="1" dirty="0">
              <a:ln w="12700">
                <a:solidFill>
                  <a:srgbClr val="090A0A"/>
                </a:solidFill>
              </a:ln>
              <a:solidFill>
                <a:schemeClr val="bg1"/>
              </a:solidFill>
              <a:latin typeface="Colonna MT" pitchFamily="82" charset="0"/>
            </a:endParaRPr>
          </a:p>
          <a:p>
            <a:pPr algn="ctr"/>
            <a:r>
              <a:rPr kumimoji="1" lang="ja-JP" altLang="en-US" sz="3600" b="1">
                <a:ln w="12700">
                  <a:solidFill>
                    <a:srgbClr val="090A0A"/>
                  </a:solidFill>
                </a:ln>
                <a:solidFill>
                  <a:schemeClr val="bg1"/>
                </a:solidFill>
                <a:latin typeface="Colonna MT" pitchFamily="82" charset="0"/>
              </a:rPr>
              <a:t>自分の名前</a:t>
            </a:r>
            <a:endParaRPr kumimoji="1" lang="en-US" altLang="ja-JP" sz="3600" b="1" dirty="0">
              <a:ln w="12700">
                <a:solidFill>
                  <a:srgbClr val="090A0A"/>
                </a:solidFill>
              </a:ln>
              <a:solidFill>
                <a:schemeClr val="bg1"/>
              </a:solidFill>
              <a:latin typeface="Colonna MT" pitchFamily="82" charset="0"/>
            </a:endParaRPr>
          </a:p>
          <a:p>
            <a:pPr algn="ctr"/>
            <a:endParaRPr kumimoji="1" lang="en-US" altLang="ja-JP" sz="3600" b="1" dirty="0">
              <a:ln w="12700">
                <a:solidFill>
                  <a:srgbClr val="090A0A"/>
                </a:solidFill>
              </a:ln>
              <a:solidFill>
                <a:schemeClr val="bg1"/>
              </a:solidFill>
              <a:latin typeface="Colonna MT" pitchFamily="82" charset="0"/>
            </a:endParaRPr>
          </a:p>
          <a:p>
            <a:pPr algn="ctr"/>
            <a:r>
              <a:rPr lang="ja-JP" altLang="en-US" sz="3600" b="1">
                <a:ln w="12700">
                  <a:solidFill>
                    <a:srgbClr val="090A0A"/>
                  </a:solidFill>
                </a:ln>
                <a:solidFill>
                  <a:schemeClr val="bg1"/>
                </a:solidFill>
                <a:latin typeface="Colonna MT" pitchFamily="82" charset="0"/>
              </a:rPr>
              <a:t>グラフィックレコーディングワークショップ</a:t>
            </a:r>
            <a:endParaRPr kumimoji="1" lang="ja-JP" altLang="en-US" sz="3600" b="1">
              <a:ln w="12700">
                <a:solidFill>
                  <a:srgbClr val="090A0A"/>
                </a:solidFill>
              </a:ln>
              <a:solidFill>
                <a:schemeClr val="bg1"/>
              </a:solidFill>
              <a:latin typeface="Colonna MT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409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08857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ja-JP" dirty="0"/>
              <a:t>	</a:t>
            </a:r>
            <a:r>
              <a:rPr lang="ja-JP"/>
              <a:t>表情を描いてみよう！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idx="1"/>
          </p:nvPr>
        </p:nvSpPr>
        <p:spPr>
          <a:xfrm>
            <a:off x="838200" y="1280674"/>
            <a:ext cx="10515600" cy="50154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ja-JP"/>
              <a:t>簡単な人物の描き方</a:t>
            </a:r>
          </a:p>
          <a:p>
            <a:pPr lvl="1">
              <a:spcBef>
                <a:spcPts val="0"/>
              </a:spcBef>
            </a:pPr>
            <a:r>
              <a:rPr lang="ja-JP"/>
              <a:t>「まる」を利用して、</a:t>
            </a:r>
            <a:endParaRPr lang="en-US" altLang="ja-JP" dirty="0"/>
          </a:p>
          <a:p>
            <a:pPr lvl="1">
              <a:spcBef>
                <a:spcPts val="0"/>
              </a:spcBef>
            </a:pPr>
            <a:r>
              <a:rPr lang="ja-JP"/>
              <a:t>表情を表現してみよう！</a:t>
            </a:r>
            <a:endParaRPr lang="en-US" altLang="ja-JP" dirty="0"/>
          </a:p>
          <a:p>
            <a:pPr lvl="1">
              <a:spcBef>
                <a:spcPts val="0"/>
              </a:spcBef>
            </a:pPr>
            <a:r>
              <a:rPr lang="ja-JP" altLang="en-US"/>
              <a:t>顔のパーツは口と目がメインです、眉毛を組み合わせることでより</a:t>
            </a:r>
            <a:br>
              <a:rPr lang="en-US" altLang="ja-JP" dirty="0"/>
            </a:br>
            <a:r>
              <a:rPr lang="ja-JP" altLang="en-US"/>
              <a:t>豊かな表情を作ることができます。</a:t>
            </a:r>
            <a:endParaRPr lang="ja-JP"/>
          </a:p>
          <a:p>
            <a:pPr marL="457200" lvl="0" indent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B153AC0-8864-CB4D-91A9-D062C1D9B6C3}"/>
              </a:ext>
            </a:extLst>
          </p:cNvPr>
          <p:cNvSpPr txBox="1"/>
          <p:nvPr/>
        </p:nvSpPr>
        <p:spPr>
          <a:xfrm>
            <a:off x="3334871" y="457719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/>
          </a:p>
        </p:txBody>
      </p:sp>
      <p:pic>
        <p:nvPicPr>
          <p:cNvPr id="10" name="コンテンツ プレースホルダー 7" descr="Palette">
            <a:extLst>
              <a:ext uri="{FF2B5EF4-FFF2-40B4-BE49-F238E27FC236}">
                <a16:creationId xmlns:a16="http://schemas.microsoft.com/office/drawing/2014/main" id="{F332CB3C-310E-F942-BA36-33067E8CA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64367" y="199355"/>
            <a:ext cx="914400" cy="914400"/>
          </a:xfrm>
          <a:prstGeom prst="rect">
            <a:avLst/>
          </a:prstGeom>
          <a:noFill/>
        </p:spPr>
      </p:pic>
      <p:pic>
        <p:nvPicPr>
          <p:cNvPr id="11" name="コンテンツ プレースホルダー 2" descr="SmallPaintBrush">
            <a:extLst>
              <a:ext uri="{FF2B5EF4-FFF2-40B4-BE49-F238E27FC236}">
                <a16:creationId xmlns:a16="http://schemas.microsoft.com/office/drawing/2014/main" id="{AB55A491-A7A5-6A4F-B1C0-F7633ABDF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539512">
            <a:off x="10539935" y="58484"/>
            <a:ext cx="914400" cy="914400"/>
          </a:xfrm>
          <a:prstGeom prst="rect">
            <a:avLst/>
          </a:prstGeom>
          <a:noFill/>
        </p:spPr>
      </p:pic>
      <p:pic>
        <p:nvPicPr>
          <p:cNvPr id="3" name="Picture 2" descr="EPSON018.JPG">
            <a:extLst>
              <a:ext uri="{FF2B5EF4-FFF2-40B4-BE49-F238E27FC236}">
                <a16:creationId xmlns:a16="http://schemas.microsoft.com/office/drawing/2014/main" id="{DC93FE40-9813-DF4F-AB92-0BC7A8A20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 r="23814" b="4167"/>
          <a:stretch/>
        </p:blipFill>
        <p:spPr bwMode="auto">
          <a:xfrm rot="16200000">
            <a:off x="6839690" y="1703825"/>
            <a:ext cx="2700609" cy="648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PSON017.JPG">
            <a:extLst>
              <a:ext uri="{FF2B5EF4-FFF2-40B4-BE49-F238E27FC236}">
                <a16:creationId xmlns:a16="http://schemas.microsoft.com/office/drawing/2014/main" id="{8BC3F841-92E3-8849-8361-B23B6E6F4A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0" t="17890" r="10354" b="24097"/>
          <a:stretch/>
        </p:blipFill>
        <p:spPr bwMode="auto">
          <a:xfrm rot="16200000">
            <a:off x="1155251" y="3497013"/>
            <a:ext cx="2701095" cy="289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30F970A-ADEB-EC4F-A47F-E003DFB4F0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5144" y="3616639"/>
            <a:ext cx="6489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7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EA458C-DDD6-D14D-A032-F4DDDE92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	</a:t>
            </a:r>
            <a:r>
              <a:rPr kumimoji="1" lang="ja-JP" altLang="en-US"/>
              <a:t>飾ってみよう</a:t>
            </a:r>
            <a:r>
              <a:rPr lang="ja-JP" altLang="en-US"/>
              <a:t>（</a:t>
            </a:r>
            <a:r>
              <a:rPr lang="en-US" altLang="ja-JP" dirty="0"/>
              <a:t>2/2</a:t>
            </a:r>
            <a:r>
              <a:rPr lang="ja-JP" altLang="en-US"/>
              <a:t>）</a:t>
            </a:r>
            <a:endParaRPr kumimoji="1" lang="ja-JP" altLang="en-US"/>
          </a:p>
        </p:txBody>
      </p:sp>
      <p:graphicFrame>
        <p:nvGraphicFramePr>
          <p:cNvPr id="10" name="コンテンツ プレースホルダー 9">
            <a:extLst>
              <a:ext uri="{FF2B5EF4-FFF2-40B4-BE49-F238E27FC236}">
                <a16:creationId xmlns:a16="http://schemas.microsoft.com/office/drawing/2014/main" id="{6BA2F371-B304-C548-AFDC-6D74FD6DB7C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01638" y="1289049"/>
          <a:ext cx="11318875" cy="51117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22716">
                  <a:extLst>
                    <a:ext uri="{9D8B030D-6E8A-4147-A177-3AD203B41FA5}">
                      <a16:colId xmlns:a16="http://schemas.microsoft.com/office/drawing/2014/main" val="2855411979"/>
                    </a:ext>
                  </a:extLst>
                </a:gridCol>
                <a:gridCol w="2444261">
                  <a:extLst>
                    <a:ext uri="{9D8B030D-6E8A-4147-A177-3AD203B41FA5}">
                      <a16:colId xmlns:a16="http://schemas.microsoft.com/office/drawing/2014/main" val="1442943744"/>
                    </a:ext>
                  </a:extLst>
                </a:gridCol>
                <a:gridCol w="2672862">
                  <a:extLst>
                    <a:ext uri="{9D8B030D-6E8A-4147-A177-3AD203B41FA5}">
                      <a16:colId xmlns:a16="http://schemas.microsoft.com/office/drawing/2014/main" val="3989909277"/>
                    </a:ext>
                  </a:extLst>
                </a:gridCol>
                <a:gridCol w="2461846">
                  <a:extLst>
                    <a:ext uri="{9D8B030D-6E8A-4147-A177-3AD203B41FA5}">
                      <a16:colId xmlns:a16="http://schemas.microsoft.com/office/drawing/2014/main" val="634031833"/>
                    </a:ext>
                  </a:extLst>
                </a:gridCol>
                <a:gridCol w="2717190">
                  <a:extLst>
                    <a:ext uri="{9D8B030D-6E8A-4147-A177-3AD203B41FA5}">
                      <a16:colId xmlns:a16="http://schemas.microsoft.com/office/drawing/2014/main" val="1185384278"/>
                    </a:ext>
                  </a:extLst>
                </a:gridCol>
              </a:tblGrid>
              <a:tr h="927463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/>
                        <a:t>喜び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/>
                        <a:t>悲しみ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/>
                        <a:t>怒り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/>
                        <a:t>びっくり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416479"/>
                  </a:ext>
                </a:extLst>
              </a:tr>
              <a:tr h="2092144">
                <a:tc>
                  <a:txBody>
                    <a:bodyPr/>
                    <a:lstStyle/>
                    <a:p>
                      <a:r>
                        <a:rPr kumimoji="1" lang="ja-JP" altLang="en-US" sz="2800"/>
                        <a:t>プチ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478245"/>
                  </a:ext>
                </a:extLst>
              </a:tr>
              <a:tr h="2092144">
                <a:tc>
                  <a:txBody>
                    <a:bodyPr/>
                    <a:lstStyle/>
                    <a:p>
                      <a:r>
                        <a:rPr kumimoji="1" lang="ja-JP" altLang="en-US" sz="2800"/>
                        <a:t>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291054"/>
                  </a:ext>
                </a:extLst>
              </a:tr>
            </a:tbl>
          </a:graphicData>
        </a:graphic>
      </p:graphicFrame>
      <p:sp>
        <p:nvSpPr>
          <p:cNvPr id="11" name="円/楕円 10">
            <a:extLst>
              <a:ext uri="{FF2B5EF4-FFF2-40B4-BE49-F238E27FC236}">
                <a16:creationId xmlns:a16="http://schemas.microsoft.com/office/drawing/2014/main" id="{0FFBB12E-A7DB-2341-97AB-0516E9FBE105}"/>
              </a:ext>
            </a:extLst>
          </p:cNvPr>
          <p:cNvSpPr/>
          <p:nvPr/>
        </p:nvSpPr>
        <p:spPr>
          <a:xfrm>
            <a:off x="1670538" y="2373924"/>
            <a:ext cx="1758462" cy="17232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E9DDCD59-7176-5346-A5CA-58ECAFDC7A74}"/>
              </a:ext>
            </a:extLst>
          </p:cNvPr>
          <p:cNvSpPr/>
          <p:nvPr/>
        </p:nvSpPr>
        <p:spPr>
          <a:xfrm>
            <a:off x="4302613" y="2373924"/>
            <a:ext cx="1758462" cy="17232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4BEAB1B6-98CE-8844-A292-EEA4EBBDA17D}"/>
              </a:ext>
            </a:extLst>
          </p:cNvPr>
          <p:cNvSpPr/>
          <p:nvPr/>
        </p:nvSpPr>
        <p:spPr>
          <a:xfrm>
            <a:off x="6934688" y="2373924"/>
            <a:ext cx="1758462" cy="17232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E6AEB317-95F6-0742-AEA9-D186C6F1AB63}"/>
              </a:ext>
            </a:extLst>
          </p:cNvPr>
          <p:cNvSpPr/>
          <p:nvPr/>
        </p:nvSpPr>
        <p:spPr>
          <a:xfrm>
            <a:off x="9372599" y="2373924"/>
            <a:ext cx="1758462" cy="17232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F380B4C2-5A17-D244-A8CA-66F97321E714}"/>
              </a:ext>
            </a:extLst>
          </p:cNvPr>
          <p:cNvSpPr/>
          <p:nvPr/>
        </p:nvSpPr>
        <p:spPr>
          <a:xfrm>
            <a:off x="1670538" y="4387362"/>
            <a:ext cx="1758462" cy="17232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411BBB1B-E7F4-9E4D-A358-1FA2321CACC9}"/>
              </a:ext>
            </a:extLst>
          </p:cNvPr>
          <p:cNvSpPr/>
          <p:nvPr/>
        </p:nvSpPr>
        <p:spPr>
          <a:xfrm>
            <a:off x="4302613" y="4387362"/>
            <a:ext cx="1758462" cy="17232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9E932122-3437-1748-8399-FF88ECB14830}"/>
              </a:ext>
            </a:extLst>
          </p:cNvPr>
          <p:cNvSpPr/>
          <p:nvPr/>
        </p:nvSpPr>
        <p:spPr>
          <a:xfrm>
            <a:off x="6934688" y="4387362"/>
            <a:ext cx="1758462" cy="17232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CE04A53E-874B-DD49-AEBD-E96726EE1ACB}"/>
              </a:ext>
            </a:extLst>
          </p:cNvPr>
          <p:cNvSpPr/>
          <p:nvPr/>
        </p:nvSpPr>
        <p:spPr>
          <a:xfrm>
            <a:off x="9372599" y="4387362"/>
            <a:ext cx="1758462" cy="17232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コンテンツ プレースホルダー 7" descr="Palette">
            <a:extLst>
              <a:ext uri="{FF2B5EF4-FFF2-40B4-BE49-F238E27FC236}">
                <a16:creationId xmlns:a16="http://schemas.microsoft.com/office/drawing/2014/main" id="{88B3E8AE-F9ED-1B46-873F-1B285DEE3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1061" y="251953"/>
            <a:ext cx="914400" cy="914400"/>
          </a:xfrm>
          <a:prstGeom prst="rect">
            <a:avLst/>
          </a:prstGeom>
          <a:noFill/>
        </p:spPr>
      </p:pic>
      <p:pic>
        <p:nvPicPr>
          <p:cNvPr id="21" name="コンテンツ プレースホルダー 2" descr="SmallPaintBrush">
            <a:extLst>
              <a:ext uri="{FF2B5EF4-FFF2-40B4-BE49-F238E27FC236}">
                <a16:creationId xmlns:a16="http://schemas.microsoft.com/office/drawing/2014/main" id="{35816032-415E-534A-9E00-FADDF6B51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539512">
            <a:off x="10606629" y="111082"/>
            <a:ext cx="9144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1126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DD2304-ED99-E242-9A23-3036B460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	</a:t>
            </a:r>
            <a:r>
              <a:rPr kumimoji="1" lang="ja-JP" altLang="en-US"/>
              <a:t>パーツを組み合わせて表情を作ろう</a:t>
            </a: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E5242CCD-8D64-2441-A870-3EA47E13A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103" y="1108365"/>
            <a:ext cx="10672536" cy="5333184"/>
          </a:xfr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3A8C7FC-62B9-6449-9B0A-E95A80CF94C3}"/>
              </a:ext>
            </a:extLst>
          </p:cNvPr>
          <p:cNvSpPr/>
          <p:nvPr/>
        </p:nvSpPr>
        <p:spPr>
          <a:xfrm>
            <a:off x="1551214" y="2498271"/>
            <a:ext cx="9486900" cy="3657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C97D3EF-186E-974F-AB5C-1DBEE3FC4C54}"/>
              </a:ext>
            </a:extLst>
          </p:cNvPr>
          <p:cNvSpPr txBox="1"/>
          <p:nvPr/>
        </p:nvSpPr>
        <p:spPr>
          <a:xfrm>
            <a:off x="1258206" y="6328991"/>
            <a:ext cx="1067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目と口は必ず描こう！まゆげは＋</a:t>
            </a:r>
            <a:r>
              <a:rPr lang="en-US" altLang="ja-JP" sz="2400" dirty="0"/>
              <a:t>α</a:t>
            </a:r>
            <a:r>
              <a:rPr lang="ja-JP" altLang="en-US" sz="2400"/>
              <a:t>で表情を演出したい時に役立つよ！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779193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838200" y="124484"/>
            <a:ext cx="10515599" cy="6695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ja-JP" sz="3959">
              <a:solidFill>
                <a:schemeClr val="tx1"/>
              </a:solidFill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idx="1"/>
          </p:nvPr>
        </p:nvSpPr>
        <p:spPr>
          <a:xfrm>
            <a:off x="838200" y="1257892"/>
            <a:ext cx="10515600" cy="5038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Noto Sans Symbols"/>
              <a:buChar char="■"/>
            </a:pPr>
            <a:r>
              <a:rPr lang="ja-JP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文字への装飾（記号・図形編）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933"/>
              </a:buClr>
              <a:buSzPct val="100000"/>
              <a:buFont typeface="Noto Sans Symbols"/>
              <a:buChar char="◆"/>
            </a:pPr>
            <a:r>
              <a:rPr lang="ja-JP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文字に記号</a:t>
            </a: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に</a:t>
            </a:r>
            <a:r>
              <a:rPr lang="ja-JP"/>
              <a:t>記号</a:t>
            </a:r>
            <a:r>
              <a:rPr lang="ja-JP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を付加するだけ感情や状況を表すことができます。</a:t>
            </a:r>
            <a:endParaRPr lang="en-US" altLang="ja-JP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933"/>
              </a:buClr>
              <a:buSzPct val="100000"/>
              <a:buFont typeface="Noto Sans Symbols"/>
              <a:buChar char="◆"/>
            </a:pPr>
            <a:endParaRPr lang="en-US" altLang="ja-JP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933"/>
              </a:buClr>
              <a:buSzPct val="100000"/>
              <a:buFont typeface="Noto Sans Symbols"/>
              <a:buChar char="◆"/>
            </a:pPr>
            <a:endParaRPr lang="en-US" altLang="ja-JP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ja-JP" sz="2400"/>
              <a:t>同じ文字でもつける記号によって印象が違います。</a:t>
            </a:r>
            <a:endParaRPr lang="en-US" altLang="ja-JP" sz="2400" dirty="0"/>
          </a:p>
          <a:p>
            <a:pPr marL="4572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ja-JP" altLang="en-US" sz="2400"/>
              <a:t>また、記号の数によって感情の度合いも示すことができます</a:t>
            </a:r>
            <a:r>
              <a:rPr lang="ja-JP" sz="2400"/>
              <a:t>　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 dirty="0"/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0" name="Shape 23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Code for Numazu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ja-JP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ja-JP" sz="1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8610600" y="3120262"/>
            <a:ext cx="932100" cy="9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6000"/>
          </a:p>
        </p:txBody>
      </p:sp>
      <p:pic>
        <p:nvPicPr>
          <p:cNvPr id="235" name="Shape 235" descr="きゃー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682" y="3880598"/>
            <a:ext cx="2077425" cy="161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 descr="DSC_0683のコピー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824" y="5572258"/>
            <a:ext cx="2414801" cy="100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グラフィックス 2" descr="Heart">
            <a:extLst>
              <a:ext uri="{FF2B5EF4-FFF2-40B4-BE49-F238E27FC236}">
                <a16:creationId xmlns:a16="http://schemas.microsoft.com/office/drawing/2014/main" id="{2C69D1A0-5B73-7343-B3D4-ACC6A305A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3271" y="2127868"/>
            <a:ext cx="623458" cy="623458"/>
          </a:xfrm>
          <a:prstGeom prst="rect">
            <a:avLst/>
          </a:prstGeom>
        </p:spPr>
      </p:pic>
      <p:pic>
        <p:nvPicPr>
          <p:cNvPr id="5" name="グラフィックス 4" descr="Water">
            <a:extLst>
              <a:ext uri="{FF2B5EF4-FFF2-40B4-BE49-F238E27FC236}">
                <a16:creationId xmlns:a16="http://schemas.microsoft.com/office/drawing/2014/main" id="{61A46F84-20DC-6841-896A-395462C848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96107" y="2127868"/>
            <a:ext cx="623458" cy="623458"/>
          </a:xfrm>
          <a:prstGeom prst="rect">
            <a:avLst/>
          </a:prstGeom>
        </p:spPr>
      </p:pic>
      <p:pic>
        <p:nvPicPr>
          <p:cNvPr id="9" name="グラフィックス 8" descr="Sun">
            <a:extLst>
              <a:ext uri="{FF2B5EF4-FFF2-40B4-BE49-F238E27FC236}">
                <a16:creationId xmlns:a16="http://schemas.microsoft.com/office/drawing/2014/main" id="{2BDAA104-095E-1247-A9D0-1AB4CD461F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24107" y="2152088"/>
            <a:ext cx="623458" cy="623458"/>
          </a:xfrm>
          <a:prstGeom prst="rect">
            <a:avLst/>
          </a:prstGeom>
        </p:spPr>
      </p:pic>
      <p:pic>
        <p:nvPicPr>
          <p:cNvPr id="11" name="グラフィックス 10" descr="Cloud">
            <a:extLst>
              <a:ext uri="{FF2B5EF4-FFF2-40B4-BE49-F238E27FC236}">
                <a16:creationId xmlns:a16="http://schemas.microsoft.com/office/drawing/2014/main" id="{6AEB40AD-91A4-CE46-AE38-B5C64416E8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4442" y="2152088"/>
            <a:ext cx="623458" cy="623458"/>
          </a:xfrm>
          <a:prstGeom prst="rect">
            <a:avLst/>
          </a:prstGeom>
        </p:spPr>
      </p:pic>
      <p:pic>
        <p:nvPicPr>
          <p:cNvPr id="13" name="グラフィックス 12" descr="Music">
            <a:extLst>
              <a:ext uri="{FF2B5EF4-FFF2-40B4-BE49-F238E27FC236}">
                <a16:creationId xmlns:a16="http://schemas.microsoft.com/office/drawing/2014/main" id="{D091F1FD-A588-564C-A2A8-5C440BD764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44777" y="2106993"/>
            <a:ext cx="623458" cy="623458"/>
          </a:xfrm>
          <a:prstGeom prst="rect">
            <a:avLst/>
          </a:prstGeom>
        </p:spPr>
      </p:pic>
      <p:pic>
        <p:nvPicPr>
          <p:cNvPr id="15" name="グラフィックス 14" descr="Star">
            <a:extLst>
              <a:ext uri="{FF2B5EF4-FFF2-40B4-BE49-F238E27FC236}">
                <a16:creationId xmlns:a16="http://schemas.microsoft.com/office/drawing/2014/main" id="{376BFC44-829D-974B-94F8-4BFBB6FC53B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27148" y="2099734"/>
            <a:ext cx="623458" cy="623458"/>
          </a:xfrm>
          <a:prstGeom prst="rect">
            <a:avLst/>
          </a:prstGeom>
        </p:spPr>
      </p:pic>
      <p:pic>
        <p:nvPicPr>
          <p:cNvPr id="2050" name="Picture 2" descr="happy_500_600.png">
            <a:extLst>
              <a:ext uri="{FF2B5EF4-FFF2-40B4-BE49-F238E27FC236}">
                <a16:creationId xmlns:a16="http://schemas.microsoft.com/office/drawing/2014/main" id="{7CAAC4B1-5733-FB44-89F4-499FE7B6E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760" y="3300075"/>
            <a:ext cx="1681193" cy="201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q_500_600.png">
            <a:extLst>
              <a:ext uri="{FF2B5EF4-FFF2-40B4-BE49-F238E27FC236}">
                <a16:creationId xmlns:a16="http://schemas.microsoft.com/office/drawing/2014/main" id="{F98ED746-7D6A-D049-89C9-99F77E34E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606" y="3876043"/>
            <a:ext cx="1536417" cy="184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stress_500_600.png">
            <a:extLst>
              <a:ext uri="{FF2B5EF4-FFF2-40B4-BE49-F238E27FC236}">
                <a16:creationId xmlns:a16="http://schemas.microsoft.com/office/drawing/2014/main" id="{E19C5914-37E9-D640-8DFF-D2871B096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07" y="4521480"/>
            <a:ext cx="1681193" cy="201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x_500_600.png">
            <a:extLst>
              <a:ext uri="{FF2B5EF4-FFF2-40B4-BE49-F238E27FC236}">
                <a16:creationId xmlns:a16="http://schemas.microsoft.com/office/drawing/2014/main" id="{A1B42719-F878-0846-A09A-4F98F2E16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068" y="3876043"/>
            <a:ext cx="1681193" cy="201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wn_500_600.png">
            <a:extLst>
              <a:ext uri="{FF2B5EF4-FFF2-40B4-BE49-F238E27FC236}">
                <a16:creationId xmlns:a16="http://schemas.microsoft.com/office/drawing/2014/main" id="{D7A536D2-B468-5048-B462-7DBA501D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252" y="4919982"/>
            <a:ext cx="1681193" cy="201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Shape 242">
            <a:extLst>
              <a:ext uri="{FF2B5EF4-FFF2-40B4-BE49-F238E27FC236}">
                <a16:creationId xmlns:a16="http://schemas.microsoft.com/office/drawing/2014/main" id="{B952C634-4F6F-234F-9D0C-4171BB4FBF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8570"/>
          </a:xfrm>
          <a:prstGeom prst="rect">
            <a:avLst/>
          </a:prstGeom>
          <a:blipFill dpi="0" rotWithShape="1">
            <a:blip r:embed="rId22"/>
            <a:srcRect/>
            <a:tile tx="0" ty="0" sx="100000" sy="100000" flip="none" algn="tl"/>
          </a:blipFill>
        </p:spPr>
        <p:txBody>
          <a:bodyPr vert="horz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ja-JP" dirty="0"/>
              <a:t>	</a:t>
            </a:r>
            <a:r>
              <a:rPr lang="ja-JP" altLang="en-US"/>
              <a:t>飾ってみよう（</a:t>
            </a:r>
            <a:r>
              <a:rPr lang="en-US" altLang="ja-JP" dirty="0"/>
              <a:t>1/2</a:t>
            </a:r>
            <a:r>
              <a:rPr lang="ja-JP" altLang="en-US"/>
              <a:t>）</a:t>
            </a:r>
            <a:endParaRPr lang="ja-JP"/>
          </a:p>
        </p:txBody>
      </p:sp>
    </p:spTree>
    <p:extLst>
      <p:ext uri="{BB962C8B-B14F-4D97-AF65-F5344CB8AC3E}">
        <p14:creationId xmlns:p14="http://schemas.microsoft.com/office/powerpoint/2010/main" val="2159077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10589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ja-JP" dirty="0"/>
              <a:t>	</a:t>
            </a:r>
            <a:r>
              <a:rPr lang="ja-JP"/>
              <a:t>体を描いてみよう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idx="1"/>
          </p:nvPr>
        </p:nvSpPr>
        <p:spPr>
          <a:xfrm>
            <a:off x="838200" y="1398494"/>
            <a:ext cx="10515600" cy="48976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38735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ja-JP" altLang="en-US"/>
              <a:t>・</a:t>
            </a:r>
            <a:r>
              <a:rPr lang="ja-JP"/>
              <a:t>体を三角、四角、雫でつけてみ</a:t>
            </a:r>
            <a:r>
              <a:rPr lang="ja-JP" altLang="en-US"/>
              <a:t>よう！</a:t>
            </a:r>
            <a:endParaRPr lang="ja-JP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54" name="Shape 254" descr="EPSON019.JPG"/>
          <p:cNvPicPr preferRelativeResize="0"/>
          <p:nvPr/>
        </p:nvPicPr>
        <p:blipFill rotWithShape="1">
          <a:blip r:embed="rId3">
            <a:alphaModFix/>
          </a:blip>
          <a:srcRect l="5678" r="10569" b="4906"/>
          <a:stretch/>
        </p:blipFill>
        <p:spPr>
          <a:xfrm rot="-5400000">
            <a:off x="1579270" y="1402847"/>
            <a:ext cx="3818456" cy="596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262" descr="EPSON020.JPG">
            <a:extLst>
              <a:ext uri="{FF2B5EF4-FFF2-40B4-BE49-F238E27FC236}">
                <a16:creationId xmlns:a16="http://schemas.microsoft.com/office/drawing/2014/main" id="{D041AEC8-30B1-804C-8242-23D07939668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787" r="8789" b="3938"/>
          <a:stretch/>
        </p:blipFill>
        <p:spPr>
          <a:xfrm rot="-5400000">
            <a:off x="6899851" y="1465627"/>
            <a:ext cx="3818457" cy="584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コンテンツ プレースホルダー 7" descr="Palette">
            <a:extLst>
              <a:ext uri="{FF2B5EF4-FFF2-40B4-BE49-F238E27FC236}">
                <a16:creationId xmlns:a16="http://schemas.microsoft.com/office/drawing/2014/main" id="{74F2C973-A946-2843-BE57-5AF6AD28B2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25950" y="191490"/>
            <a:ext cx="914400" cy="914400"/>
          </a:xfrm>
          <a:prstGeom prst="rect">
            <a:avLst/>
          </a:prstGeom>
          <a:noFill/>
        </p:spPr>
      </p:pic>
      <p:pic>
        <p:nvPicPr>
          <p:cNvPr id="7" name="コンテンツ プレースホルダー 2" descr="SmallPaintBrush">
            <a:extLst>
              <a:ext uri="{FF2B5EF4-FFF2-40B4-BE49-F238E27FC236}">
                <a16:creationId xmlns:a16="http://schemas.microsoft.com/office/drawing/2014/main" id="{586F32E3-9DC3-C547-8747-A7407A02A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539512">
            <a:off x="10535451" y="48261"/>
            <a:ext cx="9144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7154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7F1629-9006-9F42-8510-03FE649D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	</a:t>
            </a:r>
            <a:r>
              <a:rPr kumimoji="1" lang="ja-JP" altLang="en-US"/>
              <a:t>アジェンダ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287A2C-CD47-524C-914F-EF3859EC6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lvl="0" indent="-488950">
              <a:spcBef>
                <a:spcPts val="0"/>
              </a:spcBef>
              <a:buClr>
                <a:srgbClr val="2F5496"/>
              </a:buClr>
              <a:buSzPct val="100000"/>
              <a:buFont typeface="Calibri"/>
              <a:buAutoNum type="arabicPeriod"/>
            </a:pP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講師の自己紹介	</a:t>
            </a:r>
            <a:r>
              <a:rPr lang="en-US" altLang="ja-JP" dirty="0">
                <a:latin typeface="+mj-lt"/>
                <a:ea typeface="Calibri"/>
                <a:cs typeface="Calibri"/>
                <a:sym typeface="Calibri"/>
              </a:rPr>
              <a:t>			</a:t>
            </a: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・・・　</a:t>
            </a:r>
            <a:r>
              <a:rPr lang="en-US" altLang="ja-JP" dirty="0">
                <a:latin typeface="+mj-lt"/>
                <a:ea typeface="Calibri"/>
                <a:cs typeface="Calibri"/>
                <a:sym typeface="Calibri"/>
              </a:rPr>
              <a:t>09:30</a:t>
            </a:r>
            <a:r>
              <a:rPr lang="ja-JP" altLang="ja-JP">
                <a:latin typeface="+mj-lt"/>
              </a:rPr>
              <a:t>-</a:t>
            </a:r>
            <a:r>
              <a:rPr lang="en-US" altLang="ja-JP" dirty="0">
                <a:latin typeface="+mj-lt"/>
              </a:rPr>
              <a:t>09:35</a:t>
            </a: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　（  5min）</a:t>
            </a:r>
          </a:p>
          <a:p>
            <a:pPr marL="514350" lvl="0" indent="-488950">
              <a:buClr>
                <a:srgbClr val="2F5496"/>
              </a:buClr>
              <a:buSzPct val="100000"/>
              <a:buFont typeface="Calibri"/>
              <a:buAutoNum type="arabicPeriod"/>
            </a:pP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Icebreaker</a:t>
            </a:r>
            <a:r>
              <a:rPr lang="en-US" altLang="ja-JP" dirty="0">
                <a:latin typeface="+mj-lt"/>
                <a:ea typeface="Calibri"/>
                <a:cs typeface="Calibri"/>
                <a:sym typeface="Calibri"/>
              </a:rPr>
              <a:t>					</a:t>
            </a: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・・・　</a:t>
            </a:r>
            <a:r>
              <a:rPr lang="en-US" altLang="ja-JP" dirty="0">
                <a:latin typeface="+mj-lt"/>
                <a:ea typeface="Calibri"/>
                <a:cs typeface="Calibri"/>
                <a:sym typeface="Calibri"/>
              </a:rPr>
              <a:t>09:35</a:t>
            </a:r>
            <a:r>
              <a:rPr lang="ja-JP" altLang="ja-JP">
                <a:latin typeface="+mj-lt"/>
              </a:rPr>
              <a:t>-</a:t>
            </a:r>
            <a:r>
              <a:rPr lang="en-US" altLang="ja-JP" dirty="0">
                <a:latin typeface="+mj-lt"/>
              </a:rPr>
              <a:t>09</a:t>
            </a:r>
            <a:r>
              <a:rPr lang="ja-JP" altLang="ja-JP">
                <a:latin typeface="+mj-lt"/>
              </a:rPr>
              <a:t>:</a:t>
            </a:r>
            <a:r>
              <a:rPr lang="en-US" altLang="ja-JP" dirty="0">
                <a:latin typeface="+mj-lt"/>
              </a:rPr>
              <a:t>40</a:t>
            </a: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　（  5min）</a:t>
            </a:r>
          </a:p>
          <a:p>
            <a:pPr marL="514350" lvl="0" indent="-488950">
              <a:buClr>
                <a:srgbClr val="2F5496"/>
              </a:buClr>
              <a:buSzPct val="100000"/>
              <a:buFont typeface="Calibri"/>
              <a:buAutoNum type="arabicPeriod"/>
            </a:pP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グラレコとは？			　</a:t>
            </a:r>
            <a:r>
              <a:rPr lang="ja-JP" altLang="ja-JP">
                <a:latin typeface="+mj-lt"/>
              </a:rPr>
              <a:t> </a:t>
            </a:r>
            <a:r>
              <a:rPr lang="en-US" altLang="ja-JP" dirty="0">
                <a:latin typeface="+mj-lt"/>
              </a:rPr>
              <a:t>	</a:t>
            </a: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・・・　</a:t>
            </a:r>
            <a:r>
              <a:rPr lang="en-US" altLang="ja-JP" dirty="0">
                <a:latin typeface="+mj-lt"/>
                <a:ea typeface="Calibri"/>
                <a:cs typeface="Calibri"/>
                <a:sym typeface="Calibri"/>
              </a:rPr>
              <a:t>09:40</a:t>
            </a:r>
            <a:r>
              <a:rPr lang="ja-JP" altLang="ja-JP">
                <a:latin typeface="+mj-lt"/>
              </a:rPr>
              <a:t>-</a:t>
            </a:r>
            <a:r>
              <a:rPr lang="en-US" altLang="ja-JP" dirty="0">
                <a:latin typeface="+mj-lt"/>
              </a:rPr>
              <a:t>09</a:t>
            </a:r>
            <a:r>
              <a:rPr lang="ja-JP" altLang="ja-JP">
                <a:latin typeface="+mj-lt"/>
              </a:rPr>
              <a:t>:</a:t>
            </a:r>
            <a:r>
              <a:rPr lang="en-US" altLang="ja-JP" dirty="0">
                <a:latin typeface="+mj-lt"/>
              </a:rPr>
              <a:t>50</a:t>
            </a: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　（1</a:t>
            </a:r>
            <a:r>
              <a:rPr lang="ja-JP" altLang="ja-JP">
                <a:latin typeface="+mj-lt"/>
              </a:rPr>
              <a:t>0</a:t>
            </a: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min）</a:t>
            </a:r>
          </a:p>
          <a:p>
            <a:pPr marL="514350" lvl="0" indent="-488950">
              <a:buClr>
                <a:srgbClr val="2F5496"/>
              </a:buClr>
              <a:buSzPct val="100000"/>
              <a:buFont typeface="Calibri"/>
              <a:buAutoNum type="arabicPeriod"/>
            </a:pP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描く準備をしよう！			・・・　</a:t>
            </a:r>
            <a:r>
              <a:rPr lang="en-US" altLang="ja-JP" dirty="0">
                <a:latin typeface="+mj-lt"/>
                <a:ea typeface="Calibri"/>
                <a:cs typeface="Calibri"/>
                <a:sym typeface="Calibri"/>
              </a:rPr>
              <a:t>09:50</a:t>
            </a:r>
            <a:r>
              <a:rPr lang="ja-JP" altLang="ja-JP">
                <a:latin typeface="+mj-lt"/>
                <a:cs typeface="Calibri"/>
                <a:sym typeface="Calibri"/>
              </a:rPr>
              <a:t>-</a:t>
            </a:r>
            <a:r>
              <a:rPr lang="en-US" altLang="ja-JP" dirty="0">
                <a:latin typeface="+mj-lt"/>
                <a:cs typeface="Calibri"/>
                <a:sym typeface="Calibri"/>
              </a:rPr>
              <a:t>10:05</a:t>
            </a: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　（15min）</a:t>
            </a:r>
          </a:p>
          <a:p>
            <a:pPr marL="514350" lvl="0" indent="-488950">
              <a:buClr>
                <a:srgbClr val="2F5496"/>
              </a:buClr>
              <a:buSzPct val="100000"/>
              <a:buFont typeface="Calibri"/>
              <a:buAutoNum type="arabicPeriod"/>
            </a:pP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描いてみよう！			　　　・・・　</a:t>
            </a:r>
            <a:r>
              <a:rPr lang="en-US" altLang="ja-JP" dirty="0">
                <a:latin typeface="+mj-lt"/>
                <a:ea typeface="Calibri"/>
                <a:cs typeface="Calibri"/>
                <a:sym typeface="Calibri"/>
              </a:rPr>
              <a:t>10:05</a:t>
            </a: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-1</a:t>
            </a:r>
            <a:r>
              <a:rPr lang="en-US" altLang="ja-JP" dirty="0">
                <a:latin typeface="+mj-lt"/>
                <a:ea typeface="Calibri"/>
                <a:cs typeface="Calibri"/>
                <a:sym typeface="Calibri"/>
              </a:rPr>
              <a:t>0:25</a:t>
            </a: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　（20min）</a:t>
            </a:r>
          </a:p>
          <a:p>
            <a:pPr marL="514350" lvl="0" indent="-488950">
              <a:buClr>
                <a:srgbClr val="2F5496"/>
              </a:buClr>
              <a:buSzPct val="100000"/>
              <a:buFont typeface="Calibri"/>
              <a:buAutoNum type="arabicPeriod"/>
            </a:pPr>
            <a:r>
              <a:rPr lang="ja-JP" altLang="ja-JP"/>
              <a:t>構造化してみよう　　</a:t>
            </a:r>
            <a:r>
              <a:rPr lang="en-US" altLang="ja-JP" dirty="0"/>
              <a:t>			</a:t>
            </a:r>
            <a:r>
              <a:rPr lang="ja-JP" altLang="ja-JP"/>
              <a:t>・・・　1</a:t>
            </a:r>
            <a:r>
              <a:rPr lang="en-US" altLang="ja-JP" dirty="0"/>
              <a:t>0:25</a:t>
            </a:r>
            <a:r>
              <a:rPr lang="ja-JP" altLang="ja-JP"/>
              <a:t>-1</a:t>
            </a:r>
            <a:r>
              <a:rPr lang="en-US" altLang="ja-JP" dirty="0"/>
              <a:t>0:40</a:t>
            </a:r>
            <a:r>
              <a:rPr lang="ja-JP" altLang="ja-JP"/>
              <a:t> 　（15min）</a:t>
            </a:r>
          </a:p>
          <a:p>
            <a:pPr marL="514350" lvl="0" indent="-488950">
              <a:buClr>
                <a:srgbClr val="2F5496"/>
              </a:buClr>
              <a:buSzPct val="100000"/>
              <a:buFont typeface="Calibri"/>
              <a:buAutoNum type="arabicPeriod"/>
            </a:pP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休憩　Q&amp;A				・・・　</a:t>
            </a:r>
            <a:r>
              <a:rPr lang="ja-JP" altLang="ja-JP">
                <a:latin typeface="+mj-lt"/>
              </a:rPr>
              <a:t>1</a:t>
            </a:r>
            <a:r>
              <a:rPr lang="en-US" altLang="ja-JP" dirty="0">
                <a:latin typeface="+mj-lt"/>
              </a:rPr>
              <a:t>0:40</a:t>
            </a:r>
            <a:r>
              <a:rPr lang="ja-JP" altLang="ja-JP">
                <a:latin typeface="+mj-lt"/>
              </a:rPr>
              <a:t>-1</a:t>
            </a:r>
            <a:r>
              <a:rPr lang="en-US" altLang="ja-JP" dirty="0">
                <a:latin typeface="+mj-lt"/>
              </a:rPr>
              <a:t>0</a:t>
            </a:r>
            <a:r>
              <a:rPr lang="ja-JP" altLang="ja-JP">
                <a:latin typeface="+mj-lt"/>
              </a:rPr>
              <a:t>:</a:t>
            </a:r>
            <a:r>
              <a:rPr lang="en-US" altLang="ja-JP" dirty="0">
                <a:latin typeface="+mj-lt"/>
              </a:rPr>
              <a:t>50</a:t>
            </a: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　（ 1</a:t>
            </a:r>
            <a:r>
              <a:rPr lang="ja-JP" altLang="ja-JP">
                <a:latin typeface="+mj-lt"/>
              </a:rPr>
              <a:t>0</a:t>
            </a: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min）</a:t>
            </a:r>
          </a:p>
          <a:p>
            <a:pPr marL="514350" lvl="0" indent="-488950">
              <a:buClr>
                <a:srgbClr val="2F5496"/>
              </a:buClr>
              <a:buSzPct val="100000"/>
              <a:buFont typeface="Calibri"/>
              <a:buAutoNum type="arabicPeriod"/>
            </a:pP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相手の話を聴こう！			・・・　</a:t>
            </a:r>
            <a:r>
              <a:rPr lang="ja-JP" altLang="ja-JP">
                <a:latin typeface="+mj-lt"/>
              </a:rPr>
              <a:t>1</a:t>
            </a:r>
            <a:r>
              <a:rPr lang="en-US" altLang="ja-JP" dirty="0">
                <a:latin typeface="+mj-lt"/>
              </a:rPr>
              <a:t>0:50</a:t>
            </a: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-</a:t>
            </a:r>
            <a:r>
              <a:rPr lang="en-US" altLang="ja-JP" dirty="0">
                <a:latin typeface="+mj-lt"/>
                <a:ea typeface="Calibri"/>
                <a:cs typeface="Calibri"/>
                <a:sym typeface="Calibri"/>
              </a:rPr>
              <a:t>11</a:t>
            </a:r>
            <a:r>
              <a:rPr lang="ja-JP" altLang="ja-JP">
                <a:latin typeface="+mj-lt"/>
              </a:rPr>
              <a:t>:</a:t>
            </a:r>
            <a:r>
              <a:rPr lang="en-US" altLang="ja-JP" dirty="0">
                <a:latin typeface="+mj-lt"/>
              </a:rPr>
              <a:t>10</a:t>
            </a: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　（20min）</a:t>
            </a:r>
          </a:p>
          <a:p>
            <a:pPr marL="514350" lvl="0" indent="-488950">
              <a:buClr>
                <a:srgbClr val="2F5496"/>
              </a:buClr>
              <a:buSzPct val="100000"/>
              <a:buFont typeface="Calibri"/>
              <a:buAutoNum type="arabicPeriod"/>
            </a:pP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会話の整理！	</a:t>
            </a:r>
            <a:r>
              <a:rPr lang="en-US" altLang="ja-JP" dirty="0">
                <a:latin typeface="+mj-lt"/>
              </a:rPr>
              <a:t>			</a:t>
            </a: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・・・　</a:t>
            </a:r>
            <a:r>
              <a:rPr lang="en-US" altLang="ja-JP" dirty="0">
                <a:latin typeface="+mj-lt"/>
                <a:ea typeface="Calibri"/>
                <a:cs typeface="Calibri"/>
                <a:sym typeface="Calibri"/>
              </a:rPr>
              <a:t>11:10</a:t>
            </a: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-</a:t>
            </a:r>
            <a:r>
              <a:rPr lang="en-US" altLang="ja-JP" dirty="0">
                <a:latin typeface="+mj-lt"/>
                <a:ea typeface="Calibri"/>
                <a:cs typeface="Calibri"/>
                <a:sym typeface="Calibri"/>
              </a:rPr>
              <a:t>11</a:t>
            </a:r>
            <a:r>
              <a:rPr lang="ja-JP" altLang="ja-JP">
                <a:latin typeface="+mj-lt"/>
              </a:rPr>
              <a:t>:</a:t>
            </a:r>
            <a:r>
              <a:rPr lang="en-US" altLang="ja-JP" dirty="0">
                <a:latin typeface="+mj-lt"/>
              </a:rPr>
              <a:t>25</a:t>
            </a: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　（15min）</a:t>
            </a:r>
          </a:p>
          <a:p>
            <a:pPr marL="514350" lvl="0" indent="-488950">
              <a:buClr>
                <a:srgbClr val="2F5496"/>
              </a:buClr>
              <a:buSzPct val="100000"/>
              <a:buFont typeface="Calibri"/>
              <a:buAutoNum type="arabicPeriod"/>
            </a:pP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ストーリーを描いてみよう！	</a:t>
            </a:r>
            <a:r>
              <a:rPr lang="en-US" altLang="ja-JP" dirty="0">
                <a:latin typeface="+mj-lt"/>
                <a:ea typeface="Calibri"/>
                <a:cs typeface="Calibri"/>
                <a:sym typeface="Calibri"/>
              </a:rPr>
              <a:t>	</a:t>
            </a: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・・・　</a:t>
            </a:r>
            <a:r>
              <a:rPr lang="en-US" altLang="ja-JP" dirty="0">
                <a:latin typeface="+mj-lt"/>
                <a:ea typeface="Calibri"/>
                <a:cs typeface="Calibri"/>
                <a:sym typeface="Calibri"/>
              </a:rPr>
              <a:t>11:25</a:t>
            </a: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-</a:t>
            </a:r>
            <a:r>
              <a:rPr lang="en-US" altLang="ja-JP" dirty="0">
                <a:latin typeface="+mj-lt"/>
                <a:ea typeface="Calibri"/>
                <a:cs typeface="Calibri"/>
                <a:sym typeface="Calibri"/>
              </a:rPr>
              <a:t>11:55</a:t>
            </a: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　（</a:t>
            </a:r>
            <a:r>
              <a:rPr lang="en-US" altLang="ja-JP" dirty="0">
                <a:latin typeface="+mj-lt"/>
                <a:ea typeface="Calibri"/>
                <a:cs typeface="Calibri"/>
                <a:sym typeface="Calibri"/>
              </a:rPr>
              <a:t>3</a:t>
            </a:r>
            <a:r>
              <a:rPr lang="ja-JP" altLang="ja-JP">
                <a:latin typeface="+mj-lt"/>
                <a:ea typeface="Calibri"/>
                <a:cs typeface="Calibri"/>
                <a:sym typeface="Calibri"/>
              </a:rPr>
              <a:t>0min）</a:t>
            </a:r>
          </a:p>
          <a:p>
            <a:pPr marL="514350" lvl="0" indent="-488950">
              <a:buClr>
                <a:srgbClr val="2F5496"/>
              </a:buClr>
              <a:buSzPct val="100000"/>
              <a:buFont typeface="Calibri"/>
              <a:buAutoNum type="arabicPeriod"/>
            </a:pPr>
            <a:r>
              <a:rPr lang="ja-JP" altLang="en-US">
                <a:latin typeface="+mj-lt"/>
                <a:ea typeface="Calibri"/>
                <a:cs typeface="Calibri"/>
                <a:sym typeface="Calibri"/>
              </a:rPr>
              <a:t>振り返り</a:t>
            </a:r>
            <a:r>
              <a:rPr lang="en-US" altLang="ja-JP" dirty="0">
                <a:latin typeface="+mj-lt"/>
                <a:ea typeface="Calibri"/>
                <a:cs typeface="Calibri"/>
                <a:sym typeface="Calibri"/>
              </a:rPr>
              <a:t>					</a:t>
            </a:r>
            <a:r>
              <a:rPr lang="ja-JP" altLang="en-US">
                <a:latin typeface="+mj-lt"/>
                <a:ea typeface="Calibri"/>
                <a:cs typeface="Calibri"/>
                <a:sym typeface="Calibri"/>
              </a:rPr>
              <a:t>・・・　</a:t>
            </a:r>
            <a:r>
              <a:rPr lang="en-US" altLang="ja-JP" dirty="0">
                <a:latin typeface="+mj-lt"/>
                <a:ea typeface="Calibri"/>
                <a:cs typeface="Calibri"/>
                <a:sym typeface="Calibri"/>
              </a:rPr>
              <a:t>12:15-12:30</a:t>
            </a:r>
            <a:r>
              <a:rPr lang="ja-JP" altLang="en-US">
                <a:latin typeface="+mj-lt"/>
                <a:ea typeface="Calibri"/>
                <a:cs typeface="Calibri"/>
                <a:sym typeface="Calibri"/>
              </a:rPr>
              <a:t>    （</a:t>
            </a:r>
            <a:r>
              <a:rPr lang="en-US" altLang="ja-JP" dirty="0">
                <a:latin typeface="+mj-lt"/>
                <a:ea typeface="Calibri"/>
                <a:cs typeface="Calibri"/>
                <a:sym typeface="Calibri"/>
              </a:rPr>
              <a:t>15min</a:t>
            </a:r>
            <a:r>
              <a:rPr lang="ja-JP" altLang="en-US">
                <a:latin typeface="+mj-lt"/>
                <a:ea typeface="Calibri"/>
                <a:cs typeface="Calibri"/>
                <a:sym typeface="Calibri"/>
              </a:rPr>
              <a:t>）</a:t>
            </a:r>
            <a:endParaRPr lang="ja-JP" altLang="ja-JP"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615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110589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ja-JP" dirty="0"/>
              <a:t>	</a:t>
            </a:r>
            <a:r>
              <a:rPr lang="ja-JP"/>
              <a:t>特徴</a:t>
            </a:r>
            <a:r>
              <a:rPr lang="ja-JP" altLang="en-US"/>
              <a:t>の付け方</a:t>
            </a:r>
            <a:endParaRPr lang="ja-JP"/>
          </a:p>
        </p:txBody>
      </p:sp>
      <p:sp>
        <p:nvSpPr>
          <p:cNvPr id="271" name="Shape 271"/>
          <p:cNvSpPr txBox="1">
            <a:spLocks noGrp="1"/>
          </p:cNvSpPr>
          <p:nvPr>
            <p:ph idx="1"/>
          </p:nvPr>
        </p:nvSpPr>
        <p:spPr>
          <a:xfrm>
            <a:off x="838200" y="1380564"/>
            <a:ext cx="10515600" cy="491553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1">
              <a:spcBef>
                <a:spcPts val="0"/>
              </a:spcBef>
            </a:pPr>
            <a:r>
              <a:rPr lang="ja-JP"/>
              <a:t>特徴を示すものを1つつけよう！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ja-JP"/>
              <a:t>まつげ、唇、メガネ、ほくろ、ネクタイ等</a:t>
            </a:r>
            <a:br>
              <a:rPr lang="ja-JP"/>
            </a:br>
            <a:r>
              <a:rPr lang="ja-JP"/>
              <a:t>　特徴を一つつけることでどんな人かを表現できる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72" name="Shape 272" descr="EPSON0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381" y="3119115"/>
            <a:ext cx="8912769" cy="3176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 descr="sum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860" y="3149350"/>
            <a:ext cx="2558714" cy="310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コンテンツ プレースホルダー 7" descr="Palette">
            <a:extLst>
              <a:ext uri="{FF2B5EF4-FFF2-40B4-BE49-F238E27FC236}">
                <a16:creationId xmlns:a16="http://schemas.microsoft.com/office/drawing/2014/main" id="{FCC046BE-7066-A24B-9F20-CA2F89B7A4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25950" y="191490"/>
            <a:ext cx="914400" cy="914400"/>
          </a:xfrm>
          <a:prstGeom prst="rect">
            <a:avLst/>
          </a:prstGeom>
          <a:noFill/>
        </p:spPr>
      </p:pic>
      <p:pic>
        <p:nvPicPr>
          <p:cNvPr id="7" name="コンテンツ プレースホルダー 2" descr="SmallPaintBrush">
            <a:extLst>
              <a:ext uri="{FF2B5EF4-FFF2-40B4-BE49-F238E27FC236}">
                <a16:creationId xmlns:a16="http://schemas.microsoft.com/office/drawing/2014/main" id="{91FA980F-08E5-4C4C-8ABB-15FBD20A0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539512">
            <a:off x="10535451" y="48261"/>
            <a:ext cx="9144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7615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19499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ja-JP" dirty="0"/>
              <a:t>	</a:t>
            </a:r>
            <a:r>
              <a:rPr lang="ja-JP"/>
              <a:t>6.構造化してみよう！</a:t>
            </a:r>
          </a:p>
        </p:txBody>
      </p:sp>
      <p:sp>
        <p:nvSpPr>
          <p:cNvPr id="280" name="Shape 280"/>
          <p:cNvSpPr txBox="1">
            <a:spLocks noGrp="1"/>
          </p:cNvSpPr>
          <p:nvPr>
            <p:ph idx="1"/>
          </p:nvPr>
        </p:nvSpPr>
        <p:spPr>
          <a:xfrm>
            <a:off x="838200" y="1450427"/>
            <a:ext cx="10515600" cy="47268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1" rtl="0">
              <a:spcBef>
                <a:spcPts val="0"/>
              </a:spcBef>
            </a:pPr>
            <a:r>
              <a:rPr lang="ja-JP"/>
              <a:t>グラフィカルに見える要因の一つに構造化があります。</a:t>
            </a:r>
            <a:br>
              <a:rPr lang="ja-JP"/>
            </a:br>
            <a:r>
              <a:rPr lang="ja-JP"/>
              <a:t>会話の内容を、まとめていくのにも効果があります。</a:t>
            </a:r>
          </a:p>
          <a:p>
            <a:pPr marL="177800" lvl="0" indent="0">
              <a:spcBef>
                <a:spcPts val="0"/>
              </a:spcBef>
              <a:buNone/>
            </a:pPr>
            <a:endParaRPr dirty="0"/>
          </a:p>
          <a:p>
            <a:pPr marL="177800" lv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81" name="Shape 281" descr="EPSON028.JPG"/>
          <p:cNvPicPr preferRelativeResize="0"/>
          <p:nvPr/>
        </p:nvPicPr>
        <p:blipFill rotWithShape="1">
          <a:blip r:embed="rId3">
            <a:alphaModFix/>
          </a:blip>
          <a:srcRect l="3330" r="-3329"/>
          <a:stretch/>
        </p:blipFill>
        <p:spPr>
          <a:xfrm rot="5400000">
            <a:off x="4057903" y="1821143"/>
            <a:ext cx="4076193" cy="5610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821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0" y="19502"/>
            <a:ext cx="12192000" cy="136786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ja-JP" dirty="0"/>
              <a:t>	</a:t>
            </a:r>
            <a:r>
              <a:rPr lang="ja-JP"/>
              <a:t>構造化のパターン！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idx="1"/>
          </p:nvPr>
        </p:nvSpPr>
        <p:spPr>
          <a:xfrm>
            <a:off x="838200" y="1387366"/>
            <a:ext cx="10515600" cy="490873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7800" lvl="0" indent="0" rtl="0">
              <a:spcBef>
                <a:spcPts val="0"/>
              </a:spcBef>
              <a:buNone/>
            </a:pPr>
            <a:r>
              <a:rPr lang="ja-JP"/>
              <a:t>・同じような属性を枠で囲う</a:t>
            </a:r>
          </a:p>
          <a:p>
            <a:pPr marL="177800" lvl="0" indent="0">
              <a:spcBef>
                <a:spcPts val="0"/>
              </a:spcBef>
              <a:buNone/>
            </a:pPr>
            <a:r>
              <a:rPr lang="ja-JP"/>
              <a:t>・属性ごとに区切る</a:t>
            </a:r>
          </a:p>
        </p:txBody>
      </p:sp>
      <p:pic>
        <p:nvPicPr>
          <p:cNvPr id="289" name="Shape 289" descr="EPSON025.JPG"/>
          <p:cNvPicPr preferRelativeResize="0"/>
          <p:nvPr/>
        </p:nvPicPr>
        <p:blipFill rotWithShape="1">
          <a:blip r:embed="rId3">
            <a:alphaModFix/>
          </a:blip>
          <a:srcRect t="44490" r="44811"/>
          <a:stretch/>
        </p:blipFill>
        <p:spPr>
          <a:xfrm rot="5400000">
            <a:off x="4825187" y="1750962"/>
            <a:ext cx="2749601" cy="3806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Shape 290"/>
          <p:cNvGrpSpPr/>
          <p:nvPr/>
        </p:nvGrpSpPr>
        <p:grpSpPr>
          <a:xfrm>
            <a:off x="697425" y="2507400"/>
            <a:ext cx="3221400" cy="2656800"/>
            <a:chOff x="697425" y="2507400"/>
            <a:chExt cx="3221400" cy="2656800"/>
          </a:xfrm>
        </p:grpSpPr>
        <p:sp>
          <p:nvSpPr>
            <p:cNvPr id="291" name="Shape 291"/>
            <p:cNvSpPr/>
            <p:nvPr/>
          </p:nvSpPr>
          <p:spPr>
            <a:xfrm>
              <a:off x="697425" y="2507400"/>
              <a:ext cx="3221400" cy="1095900"/>
            </a:xfrm>
            <a:prstGeom prst="plaque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697425" y="4068300"/>
              <a:ext cx="3221400" cy="1095900"/>
            </a:xfrm>
            <a:prstGeom prst="frame">
              <a:avLst>
                <a:gd name="adj1" fmla="val 125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93" name="Shape 293" descr="EPSON025.JPG"/>
          <p:cNvPicPr preferRelativeResize="0"/>
          <p:nvPr/>
        </p:nvPicPr>
        <p:blipFill rotWithShape="1">
          <a:blip r:embed="rId3">
            <a:alphaModFix/>
          </a:blip>
          <a:srcRect l="8698" r="21419" b="54331"/>
          <a:stretch/>
        </p:blipFill>
        <p:spPr>
          <a:xfrm rot="5400000">
            <a:off x="8443273" y="1722352"/>
            <a:ext cx="3481752" cy="313194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>
            <a:off x="697425" y="5382675"/>
            <a:ext cx="11052600" cy="114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-JP" sz="3000"/>
              <a:t>枠は記号や図で囲うとよりグラフィカルになり</a:t>
            </a:r>
            <a:r>
              <a:rPr lang="ja-JP" altLang="en-US" sz="3000"/>
              <a:t>、</a:t>
            </a:r>
            <a:endParaRPr lang="ja-JP" sz="3000"/>
          </a:p>
          <a:p>
            <a:pPr lvl="0">
              <a:spcBef>
                <a:spcPts val="0"/>
              </a:spcBef>
              <a:buNone/>
            </a:pPr>
            <a:r>
              <a:rPr lang="ja-JP" sz="3000"/>
              <a:t>言葉で区切るとより明確になる</a:t>
            </a:r>
          </a:p>
        </p:txBody>
      </p:sp>
    </p:spTree>
    <p:extLst>
      <p:ext uri="{BB962C8B-B14F-4D97-AF65-F5344CB8AC3E}">
        <p14:creationId xmlns:p14="http://schemas.microsoft.com/office/powerpoint/2010/main" val="1571471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5014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	</a:t>
            </a:r>
            <a:r>
              <a:rPr lang="ja-JP" altLang="en-US"/>
              <a:t>構造化のパターン（</a:t>
            </a:r>
            <a:r>
              <a:rPr lang="ja-JP"/>
              <a:t>区切り方と重要度</a:t>
            </a:r>
            <a:r>
              <a:rPr lang="ja-JP" altLang="en-US"/>
              <a:t>）</a:t>
            </a:r>
            <a:endParaRPr dirty="0"/>
          </a:p>
        </p:txBody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838200" y="1635369"/>
            <a:ext cx="10515600" cy="4660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9" name="Shape 339"/>
          <p:cNvGrpSpPr/>
          <p:nvPr/>
        </p:nvGrpSpPr>
        <p:grpSpPr>
          <a:xfrm>
            <a:off x="587002" y="1817806"/>
            <a:ext cx="6496598" cy="4793422"/>
            <a:chOff x="1653057" y="1318396"/>
            <a:chExt cx="7462240" cy="5505907"/>
          </a:xfrm>
        </p:grpSpPr>
        <p:pic>
          <p:nvPicPr>
            <p:cNvPr id="340" name="Shape 340"/>
            <p:cNvPicPr preferRelativeResize="0"/>
            <p:nvPr/>
          </p:nvPicPr>
          <p:blipFill rotWithShape="1">
            <a:blip r:embed="rId3">
              <a:alphaModFix/>
            </a:blip>
            <a:srcRect l="8530" t="1816" r="17804"/>
            <a:stretch/>
          </p:blipFill>
          <p:spPr>
            <a:xfrm>
              <a:off x="1937204" y="1318396"/>
              <a:ext cx="7178093" cy="5381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Shape 341"/>
            <p:cNvSpPr/>
            <p:nvPr/>
          </p:nvSpPr>
          <p:spPr>
            <a:xfrm rot="21426840">
              <a:off x="1653057" y="2702436"/>
              <a:ext cx="519087" cy="41218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42" name="Shape 342"/>
          <p:cNvSpPr/>
          <p:nvPr/>
        </p:nvSpPr>
        <p:spPr>
          <a:xfrm>
            <a:off x="4114800" y="5899750"/>
            <a:ext cx="2968800" cy="24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7424400" y="1933397"/>
            <a:ext cx="3588600" cy="1953900"/>
          </a:xfrm>
          <a:prstGeom prst="wedgeRoundRectCallout">
            <a:avLst>
              <a:gd name="adj1" fmla="val -10519"/>
              <a:gd name="adj2" fmla="val 70202"/>
              <a:gd name="adj3" fmla="val 0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/>
              <a:t>重要度は色を変えることでも分けられるよ！</a:t>
            </a:r>
            <a:endParaRPr sz="2400"/>
          </a:p>
        </p:txBody>
      </p:sp>
      <p:grpSp>
        <p:nvGrpSpPr>
          <p:cNvPr id="344" name="Shape 344"/>
          <p:cNvGrpSpPr/>
          <p:nvPr/>
        </p:nvGrpSpPr>
        <p:grpSpPr>
          <a:xfrm>
            <a:off x="7902850" y="4582647"/>
            <a:ext cx="2860050" cy="1371600"/>
            <a:chOff x="8248400" y="3720225"/>
            <a:chExt cx="2860050" cy="1371600"/>
          </a:xfrm>
        </p:grpSpPr>
        <p:sp>
          <p:nvSpPr>
            <p:cNvPr id="345" name="Shape 345"/>
            <p:cNvSpPr/>
            <p:nvPr/>
          </p:nvSpPr>
          <p:spPr>
            <a:xfrm>
              <a:off x="8248400" y="3720225"/>
              <a:ext cx="901800" cy="1371600"/>
            </a:xfrm>
            <a:prstGeom prst="homePlate">
              <a:avLst>
                <a:gd name="adj" fmla="val 50000"/>
              </a:avLst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9227525" y="3720225"/>
              <a:ext cx="901800" cy="1371600"/>
            </a:xfrm>
            <a:prstGeom prst="homePlate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10206650" y="3720225"/>
              <a:ext cx="901800" cy="1371600"/>
            </a:xfrm>
            <a:prstGeom prst="homePlat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0048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838200" y="124485"/>
            <a:ext cx="105156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838200" y="914397"/>
            <a:ext cx="10515600" cy="5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/>
          <p:nvPr/>
        </p:nvSpPr>
        <p:spPr>
          <a:xfrm>
            <a:off x="169100" y="112725"/>
            <a:ext cx="2705700" cy="669600"/>
          </a:xfrm>
          <a:prstGeom prst="wedgeRectCallout">
            <a:avLst>
              <a:gd name="adj1" fmla="val -22223"/>
              <a:gd name="adj2" fmla="val 93108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000"/>
              <a:t>縦割り２分割</a:t>
            </a:r>
            <a:endParaRPr sz="3000"/>
          </a:p>
        </p:txBody>
      </p:sp>
    </p:spTree>
    <p:extLst>
      <p:ext uri="{BB962C8B-B14F-4D97-AF65-F5344CB8AC3E}">
        <p14:creationId xmlns:p14="http://schemas.microsoft.com/office/powerpoint/2010/main" val="1767470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838200" y="124485"/>
            <a:ext cx="105156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838200" y="914397"/>
            <a:ext cx="10515600" cy="5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/>
          <p:nvPr/>
        </p:nvSpPr>
        <p:spPr>
          <a:xfrm>
            <a:off x="9657575" y="5855100"/>
            <a:ext cx="2367300" cy="1002900"/>
          </a:xfrm>
          <a:prstGeom prst="wedgeRectCallout">
            <a:avLst>
              <a:gd name="adj1" fmla="val -40476"/>
              <a:gd name="adj2" fmla="val -75523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000"/>
              <a:t>横割３分割</a:t>
            </a:r>
            <a:endParaRPr sz="3000"/>
          </a:p>
        </p:txBody>
      </p:sp>
    </p:spTree>
    <p:extLst>
      <p:ext uri="{BB962C8B-B14F-4D97-AF65-F5344CB8AC3E}">
        <p14:creationId xmlns:p14="http://schemas.microsoft.com/office/powerpoint/2010/main" val="1973283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838200" y="124485"/>
            <a:ext cx="105156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838200" y="914397"/>
            <a:ext cx="10515600" cy="5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/>
          <p:nvPr/>
        </p:nvSpPr>
        <p:spPr>
          <a:xfrm>
            <a:off x="9770300" y="5711875"/>
            <a:ext cx="2421600" cy="1146000"/>
          </a:xfrm>
          <a:prstGeom prst="wedgeRectCallout">
            <a:avLst>
              <a:gd name="adj1" fmla="val -32154"/>
              <a:gd name="adj2" fmla="val -86071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000"/>
              <a:t>中央ぐるり</a:t>
            </a:r>
            <a:endParaRPr sz="3000"/>
          </a:p>
        </p:txBody>
      </p:sp>
    </p:spTree>
    <p:extLst>
      <p:ext uri="{BB962C8B-B14F-4D97-AF65-F5344CB8AC3E}">
        <p14:creationId xmlns:p14="http://schemas.microsoft.com/office/powerpoint/2010/main" val="1166865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137946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ja-JP" dirty="0"/>
              <a:t>	</a:t>
            </a:r>
            <a:r>
              <a:rPr lang="ja-JP"/>
              <a:t>対立構図</a:t>
            </a:r>
            <a:r>
              <a:rPr lang="ja-JP" altLang="en-US"/>
              <a:t>の描き方</a:t>
            </a:r>
            <a:endParaRPr lang="ja-JP"/>
          </a:p>
        </p:txBody>
      </p:sp>
      <p:sp>
        <p:nvSpPr>
          <p:cNvPr id="301" name="Shape 301"/>
          <p:cNvSpPr txBox="1">
            <a:spLocks noGrp="1"/>
          </p:cNvSpPr>
          <p:nvPr>
            <p:ph idx="1"/>
          </p:nvPr>
        </p:nvSpPr>
        <p:spPr>
          <a:xfrm>
            <a:off x="838200" y="1497724"/>
            <a:ext cx="10515600" cy="47983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7800" lvl="0" indent="0" rtl="0">
              <a:spcBef>
                <a:spcPts val="0"/>
              </a:spcBef>
              <a:buNone/>
            </a:pPr>
            <a:r>
              <a:rPr lang="ja-JP"/>
              <a:t>・対立する発言などを描く場合には、描く位置を意識しよう</a:t>
            </a:r>
          </a:p>
          <a:p>
            <a:pPr marL="177800" lv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02" name="Shape 302" descr="EPSON02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746096" y="1699342"/>
            <a:ext cx="3308829" cy="47260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03" name="Shape 303" descr="EPSON027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67824" y="1685850"/>
            <a:ext cx="3329900" cy="47561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04" name="Shape 304"/>
          <p:cNvSpPr txBox="1"/>
          <p:nvPr/>
        </p:nvSpPr>
        <p:spPr>
          <a:xfrm>
            <a:off x="581175" y="5728850"/>
            <a:ext cx="11158800" cy="83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-JP" sz="3000"/>
              <a:t>・上下、左右、対角線上に配置　　・相反する方向への矢印</a:t>
            </a:r>
          </a:p>
        </p:txBody>
      </p:sp>
    </p:spTree>
    <p:extLst>
      <p:ext uri="{BB962C8B-B14F-4D97-AF65-F5344CB8AC3E}">
        <p14:creationId xmlns:p14="http://schemas.microsoft.com/office/powerpoint/2010/main" val="50473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838200" y="124485"/>
            <a:ext cx="105156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838200" y="914397"/>
            <a:ext cx="10515600" cy="5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968625" cy="6732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/>
          <p:nvPr/>
        </p:nvSpPr>
        <p:spPr>
          <a:xfrm>
            <a:off x="9824500" y="5674200"/>
            <a:ext cx="2219400" cy="1183800"/>
          </a:xfrm>
          <a:prstGeom prst="wedgeRectCallout">
            <a:avLst>
              <a:gd name="adj1" fmla="val -50749"/>
              <a:gd name="adj2" fmla="val -76975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000"/>
              <a:t>対立構図</a:t>
            </a:r>
            <a:endParaRPr sz="3000"/>
          </a:p>
        </p:txBody>
      </p:sp>
    </p:spTree>
    <p:extLst>
      <p:ext uri="{BB962C8B-B14F-4D97-AF65-F5344CB8AC3E}">
        <p14:creationId xmlns:p14="http://schemas.microsoft.com/office/powerpoint/2010/main" val="2914202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2927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ja-JP" dirty="0"/>
              <a:t>	</a:t>
            </a:r>
            <a:r>
              <a:rPr lang="ja-JP"/>
              <a:t>構造化の練習</a:t>
            </a:r>
          </a:p>
        </p:txBody>
      </p:sp>
      <p:sp>
        <p:nvSpPr>
          <p:cNvPr id="311" name="Shape 311"/>
          <p:cNvSpPr txBox="1">
            <a:spLocks noGrp="1"/>
          </p:cNvSpPr>
          <p:nvPr>
            <p:ph idx="1"/>
          </p:nvPr>
        </p:nvSpPr>
        <p:spPr>
          <a:xfrm>
            <a:off x="315500" y="1466193"/>
            <a:ext cx="11657100" cy="497658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-JP" sz="2400"/>
              <a:t>◆分類してみよう「子育てについての悩み」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ja-JP" sz="2400"/>
              <a:t>・Aさん30代(小学生3人)　  …「仕事と家事に追われていつもイライラしてしまう」</a:t>
            </a:r>
            <a:br>
              <a:rPr lang="ja-JP" sz="2400"/>
            </a:br>
            <a:r>
              <a:rPr lang="ja-JP" sz="2400"/>
              <a:t>・Bさん30代(3歳1人 5歳1人 小学生2人)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ja-JP" sz="2400"/>
              <a:t>　　　　　　　　　　   　  …「遊びに行ける場所がショッピングモールだけ」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ja-JP" sz="2400"/>
              <a:t>・Cさん20代(0歳1人)　　　…「夜泣きがひどく睡眠時間が取れない」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ja-JP" sz="2400"/>
              <a:t>・Dさん20代(2歳1人)　　　…「保育園に入れたいがなかなか入れない」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ja-JP" sz="2400"/>
              <a:t>・Eさん30代(3歳1人 0歳1人)…「ママ友とうまく付き合っていけてない」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ja-JP" sz="2400"/>
              <a:t>・Fさん40代(中学生1人)　   …「PTAでの人間関係がしんどい」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ja-JP" sz="2400"/>
              <a:t>・Gさん30代(小学生1人)　  …「子供の人見知りが激しく友達がなかなかできない」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ja-JP" sz="2400"/>
              <a:t>・Hさん30代(中学生1人 高校生1人)</a:t>
            </a:r>
            <a:br>
              <a:rPr lang="ja-JP" sz="2400"/>
            </a:br>
            <a:r>
              <a:rPr lang="ja-JP" sz="2400"/>
              <a:t>　　　　　　　　　　　　 …「子供の悩みを聞いてあげる時間がない」</a:t>
            </a:r>
          </a:p>
          <a:p>
            <a:pPr marL="0" lvl="0" indent="0">
              <a:spcBef>
                <a:spcPts val="0"/>
              </a:spcBef>
              <a:buNone/>
            </a:pPr>
            <a:endParaRPr sz="2400" dirty="0"/>
          </a:p>
        </p:txBody>
      </p:sp>
      <p:pic>
        <p:nvPicPr>
          <p:cNvPr id="4" name="コンテンツ プレースホルダー 7" descr="Palette">
            <a:extLst>
              <a:ext uri="{FF2B5EF4-FFF2-40B4-BE49-F238E27FC236}">
                <a16:creationId xmlns:a16="http://schemas.microsoft.com/office/drawing/2014/main" id="{8A89EF82-76EF-C741-98BE-2CD0F6585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64369" y="284019"/>
            <a:ext cx="914400" cy="914400"/>
          </a:xfrm>
          <a:prstGeom prst="rect">
            <a:avLst/>
          </a:prstGeom>
          <a:noFill/>
        </p:spPr>
      </p:pic>
      <p:pic>
        <p:nvPicPr>
          <p:cNvPr id="5" name="コンテンツ プレースホルダー 2" descr="SmallPaintBrush">
            <a:extLst>
              <a:ext uri="{FF2B5EF4-FFF2-40B4-BE49-F238E27FC236}">
                <a16:creationId xmlns:a16="http://schemas.microsoft.com/office/drawing/2014/main" id="{5BECB4CD-C91F-8A4A-80C3-33F3C1C114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539512">
            <a:off x="10573870" y="81293"/>
            <a:ext cx="9144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6759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2E76B7-ACD4-9745-8517-EC46F600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	</a:t>
            </a:r>
            <a:r>
              <a:rPr kumimoji="1" lang="ja-JP" altLang="en-US"/>
              <a:t>１</a:t>
            </a:r>
            <a:r>
              <a:rPr lang="ja-JP" altLang="en-US"/>
              <a:t>講師自己紹介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5688D9B-1964-7F49-8F47-674B262C4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lnSpc>
                <a:spcPct val="80000"/>
              </a:lnSpc>
              <a:spcBef>
                <a:spcPts val="0"/>
              </a:spcBef>
              <a:buClr>
                <a:srgbClr val="2F5496"/>
              </a:buClr>
              <a:buSzPct val="100000"/>
              <a:buFont typeface="Noto Sans Symbols"/>
              <a:buChar char="■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市川希美 （市川電産 デザイナー/イラストレータ）</a:t>
            </a:r>
          </a:p>
          <a:p>
            <a:pPr lvl="1">
              <a:lnSpc>
                <a:spcPct val="80000"/>
              </a:lnSpc>
              <a:buClr>
                <a:srgbClr val="FF9933"/>
              </a:buClr>
              <a:buSzPct val="100000"/>
              <a:buFont typeface="Noto Sans Symbols"/>
              <a:buChar char="◆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デザイナーとしての活動</a:t>
            </a:r>
          </a:p>
          <a:p>
            <a:pPr lvl="2">
              <a:lnSpc>
                <a:spcPct val="80000"/>
              </a:lnSpc>
              <a:buClr>
                <a:srgbClr val="2F5496"/>
              </a:buClr>
              <a:buSzPct val="100000"/>
              <a:buFont typeface="Noto Sans Symbols"/>
              <a:buChar char="■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HP、スマフォゲームのデザイン</a:t>
            </a:r>
          </a:p>
          <a:p>
            <a:pPr lvl="2">
              <a:lnSpc>
                <a:spcPct val="80000"/>
              </a:lnSpc>
              <a:buClr>
                <a:srgbClr val="2F5496"/>
              </a:buClr>
              <a:buSzPct val="100000"/>
              <a:buFont typeface="Noto Sans Symbols"/>
              <a:buChar char="■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パンフレットや冊子の作成</a:t>
            </a:r>
          </a:p>
          <a:p>
            <a:pPr lvl="2">
              <a:lnSpc>
                <a:spcPct val="80000"/>
              </a:lnSpc>
              <a:buClr>
                <a:srgbClr val="2F5496"/>
              </a:buClr>
              <a:buSzPct val="100000"/>
              <a:buFont typeface="Noto Sans Symbols"/>
              <a:buChar char="■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各種キャラクターのイラスト作成</a:t>
            </a:r>
          </a:p>
          <a:p>
            <a:pPr marL="457200" lvl="0" indent="-457200">
              <a:lnSpc>
                <a:spcPct val="80000"/>
              </a:lnSpc>
              <a:buClr>
                <a:srgbClr val="2F5496"/>
              </a:buClr>
              <a:buSzPct val="100000"/>
              <a:buFont typeface="Noto Sans Symbols"/>
              <a:buChar char="■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主なグラレコ活動</a:t>
            </a:r>
          </a:p>
          <a:p>
            <a:pPr lvl="1">
              <a:lnSpc>
                <a:spcPct val="80000"/>
              </a:lnSpc>
              <a:buClr>
                <a:srgbClr val="FF9933"/>
              </a:buClr>
              <a:buSzPct val="100000"/>
              <a:buFont typeface="Noto Sans Symbols"/>
              <a:buChar char="◆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for </a:t>
            </a: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ふじのくに</a:t>
            </a: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定例の状況まとめ</a:t>
            </a:r>
          </a:p>
          <a:p>
            <a:pPr lvl="1">
              <a:lnSpc>
                <a:spcPct val="80000"/>
              </a:lnSpc>
              <a:buClr>
                <a:srgbClr val="FF9933"/>
              </a:buClr>
              <a:buSzPct val="100000"/>
              <a:buFont typeface="Noto Sans Symbols"/>
              <a:buChar char="◆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各種勉強会でのグラフィックレコード</a:t>
            </a:r>
          </a:p>
          <a:p>
            <a:pPr lvl="1">
              <a:lnSpc>
                <a:spcPct val="80000"/>
              </a:lnSpc>
              <a:buClr>
                <a:srgbClr val="FF9933"/>
              </a:buClr>
              <a:buSzPct val="100000"/>
              <a:buFont typeface="Noto Sans Symbols"/>
              <a:buChar char="◆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自治体や省庁との打ち合わせの可視化</a:t>
            </a:r>
          </a:p>
          <a:p>
            <a:pPr lvl="1">
              <a:lnSpc>
                <a:spcPct val="80000"/>
              </a:lnSpc>
              <a:buClr>
                <a:srgbClr val="FF9933"/>
              </a:buClr>
              <a:buSzPct val="100000"/>
              <a:buFont typeface="Noto Sans Symbols"/>
              <a:buChar char="◆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セミナーや講演会での</a:t>
            </a: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グラレコ</a:t>
            </a:r>
            <a:endParaRPr lang="ja-JP" altLang="ja-JP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>
              <a:lnSpc>
                <a:spcPct val="80000"/>
              </a:lnSpc>
              <a:buClr>
                <a:srgbClr val="FF9933"/>
              </a:buClr>
              <a:buSzPct val="100000"/>
              <a:buFont typeface="Noto Sans Symbols"/>
              <a:buChar char="◆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グラレコ研修講師</a:t>
            </a:r>
          </a:p>
          <a:p>
            <a:pPr lvl="2">
              <a:lnSpc>
                <a:spcPct val="80000"/>
              </a:lnSpc>
              <a:buClr>
                <a:srgbClr val="2F5496"/>
              </a:buClr>
              <a:buSzPct val="100000"/>
              <a:buFont typeface="Noto Sans Symbols"/>
              <a:buChar char="■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某大手Sierへのグラレコ研修</a:t>
            </a:r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8F8FB4F-B67B-D545-A3B7-0E40A9D51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67" t="20328" r="8799" b="21530"/>
          <a:stretch/>
        </p:blipFill>
        <p:spPr>
          <a:xfrm>
            <a:off x="6490740" y="2398603"/>
            <a:ext cx="5539699" cy="377836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3B24B80-97C9-DD4B-8DD7-56BD7905A732}"/>
              </a:ext>
            </a:extLst>
          </p:cNvPr>
          <p:cNvSpPr/>
          <p:nvPr/>
        </p:nvSpPr>
        <p:spPr>
          <a:xfrm>
            <a:off x="401783" y="5786203"/>
            <a:ext cx="5834125" cy="7345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グラレコを新たな産業にしたくて活動してます！</a:t>
            </a:r>
          </a:p>
        </p:txBody>
      </p:sp>
    </p:spTree>
    <p:extLst>
      <p:ext uri="{BB962C8B-B14F-4D97-AF65-F5344CB8AC3E}">
        <p14:creationId xmlns:p14="http://schemas.microsoft.com/office/powerpoint/2010/main" val="3347201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19817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ja-JP" dirty="0"/>
              <a:t>	</a:t>
            </a:r>
            <a:r>
              <a:rPr lang="ja-JP"/>
              <a:t>構造化の１例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idx="1"/>
          </p:nvPr>
        </p:nvSpPr>
        <p:spPr>
          <a:xfrm>
            <a:off x="838200" y="1371600"/>
            <a:ext cx="10515600" cy="492449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ja-JP"/>
              <a:t>・悩み別に分類　　　　　　　　　・子供の年代別に分類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19" name="Shape 319" descr="DSC_036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03" y="2317531"/>
            <a:ext cx="5651544" cy="36696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20" name="Shape 320" descr="DSC_036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718" y="2317531"/>
            <a:ext cx="5523443" cy="3750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5547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285FD5-86E3-E743-B145-4EA58D5C5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	</a:t>
            </a:r>
            <a:r>
              <a:rPr kumimoji="1" lang="ja-JP" altLang="en-US"/>
              <a:t>７休憩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6F47C3-97FE-7A4E-9EB0-8B5A3A424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885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455073-64F2-AB49-8867-8A1C84E7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	</a:t>
            </a:r>
            <a:r>
              <a:rPr kumimoji="1" lang="ja-JP" altLang="en-US"/>
              <a:t>８</a:t>
            </a:r>
            <a:r>
              <a:rPr lang="ja-JP" altLang="en-US"/>
              <a:t>相手の話を聞こう（</a:t>
            </a:r>
            <a:r>
              <a:rPr lang="en-US" altLang="ja-JP" dirty="0"/>
              <a:t>1/2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9DF5FE-835A-7942-8724-B81061576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spcBef>
                <a:spcPts val="0"/>
              </a:spcBef>
              <a:buClr>
                <a:srgbClr val="2F5496"/>
              </a:buClr>
              <a:buSzPct val="100000"/>
              <a:buFont typeface="Noto Sans Symbols"/>
              <a:buChar char="■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講師の話を傾聴し、スケッチブックに話の内容を記載しましょう。</a:t>
            </a:r>
          </a:p>
          <a:p>
            <a:pPr lvl="1">
              <a:buClr>
                <a:srgbClr val="FF9933"/>
              </a:buClr>
              <a:buSzPct val="100000"/>
              <a:buFont typeface="Noto Sans Symbols"/>
              <a:buChar char="◆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正しく話を聞き、描くことを目的としたトレーニングです。</a:t>
            </a:r>
          </a:p>
          <a:p>
            <a:pPr lvl="1">
              <a:buClr>
                <a:srgbClr val="FF9933"/>
              </a:buClr>
              <a:buSzPct val="100000"/>
              <a:buFont typeface="Noto Sans Symbols"/>
              <a:buChar char="◆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話が終わった段階で、描くのも終了です。</a:t>
            </a:r>
            <a:br>
              <a:rPr lang="ja-JP" altLang="ja-JP"/>
            </a:br>
            <a:endParaRPr lang="ja-JP" altLang="ja-JP"/>
          </a:p>
          <a:p>
            <a:pPr marL="457200" lvl="0" indent="-457200">
              <a:buClr>
                <a:srgbClr val="2F5496"/>
              </a:buClr>
              <a:buSzPct val="100000"/>
              <a:buFont typeface="Noto Sans Symbols"/>
              <a:buChar char="■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聞き取りレッスン１（5分）</a:t>
            </a:r>
          </a:p>
          <a:p>
            <a:pPr lvl="1">
              <a:buClr>
                <a:srgbClr val="FF9933"/>
              </a:buClr>
              <a:buSzPct val="100000"/>
              <a:buFont typeface="Noto Sans Symbols"/>
              <a:buChar char="◆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相手の話を整理しながら聞く</a:t>
            </a:r>
          </a:p>
          <a:p>
            <a:pPr lvl="1">
              <a:buClr>
                <a:srgbClr val="FF9933"/>
              </a:buClr>
              <a:buSzPct val="100000"/>
              <a:buFont typeface="Noto Sans Symbols"/>
              <a:buChar char="◆"/>
            </a:pPr>
            <a:r>
              <a:rPr lang="ja-JP" altLang="ja-JP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綺麗に描くよりも、事象を正確に描くこ</a:t>
            </a:r>
            <a:r>
              <a:rPr lang="ja-JP" altLang="ja-JP"/>
              <a:t>と</a:t>
            </a:r>
            <a:endParaRPr lang="en-US" altLang="ja-JP" dirty="0"/>
          </a:p>
          <a:p>
            <a:pPr lvl="1">
              <a:buClr>
                <a:srgbClr val="FF9933"/>
              </a:buClr>
              <a:buSzPct val="100000"/>
              <a:buFont typeface="Noto Sans Symbols"/>
              <a:buChar char="◆"/>
            </a:pPr>
            <a:endParaRPr lang="ja-JP" altLang="ja-JP"/>
          </a:p>
          <a:p>
            <a:pPr marL="0" indent="0">
              <a:buNone/>
            </a:pPr>
            <a:endParaRPr kumimoji="1" lang="ja-JP" altLang="en-US"/>
          </a:p>
        </p:txBody>
      </p:sp>
      <p:pic>
        <p:nvPicPr>
          <p:cNvPr id="4" name="コンテンツ プレースホルダー 7" descr="Palette">
            <a:extLst>
              <a:ext uri="{FF2B5EF4-FFF2-40B4-BE49-F238E27FC236}">
                <a16:creationId xmlns:a16="http://schemas.microsoft.com/office/drawing/2014/main" id="{602AFD75-6D11-6A4A-9543-55965EEE0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64369" y="284019"/>
            <a:ext cx="914400" cy="914400"/>
          </a:xfrm>
          <a:prstGeom prst="rect">
            <a:avLst/>
          </a:prstGeom>
          <a:noFill/>
        </p:spPr>
      </p:pic>
      <p:pic>
        <p:nvPicPr>
          <p:cNvPr id="5" name="コンテンツ プレースホルダー 2" descr="SmallPaintBrush">
            <a:extLst>
              <a:ext uri="{FF2B5EF4-FFF2-40B4-BE49-F238E27FC236}">
                <a16:creationId xmlns:a16="http://schemas.microsoft.com/office/drawing/2014/main" id="{25897EEA-4B4C-4F4A-AF0C-832EE85E9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539512">
            <a:off x="10573870" y="81293"/>
            <a:ext cx="9144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2411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ja-JP" dirty="0"/>
              <a:t>	</a:t>
            </a:r>
            <a:r>
              <a:rPr lang="ja-JP"/>
              <a:t>相手の話を聞こう！</a:t>
            </a:r>
            <a:r>
              <a:rPr lang="ja-JP" altLang="en-US"/>
              <a:t>（</a:t>
            </a:r>
            <a:r>
              <a:rPr lang="en-US" altLang="ja-JP" dirty="0"/>
              <a:t>2/2</a:t>
            </a:r>
            <a:r>
              <a:rPr lang="ja-JP" altLang="en-US"/>
              <a:t>）</a:t>
            </a:r>
            <a:endParaRPr lang="ja-JP"/>
          </a:p>
        </p:txBody>
      </p:sp>
      <p:sp>
        <p:nvSpPr>
          <p:cNvPr id="351" name="Shape 35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</a:pPr>
            <a:r>
              <a:rPr lang="ja-JP"/>
              <a:t>聞き取りレッスン２（5分）</a:t>
            </a:r>
          </a:p>
          <a:p>
            <a:pPr lvl="1" rtl="0">
              <a:spcBef>
                <a:spcPts val="0"/>
              </a:spcBef>
            </a:pPr>
            <a:r>
              <a:rPr lang="ja-JP" altLang="en-US"/>
              <a:t>話の中の事実を正確に抜き取って描きましょう</a:t>
            </a:r>
            <a:endParaRPr lang="en-US" altLang="ja-JP" dirty="0"/>
          </a:p>
          <a:p>
            <a:pPr lvl="1" rtl="0">
              <a:spcBef>
                <a:spcPts val="0"/>
              </a:spcBef>
            </a:pPr>
            <a:r>
              <a:rPr lang="ja-JP"/>
              <a:t>不要な情報は何か意識しながら描きましょう</a:t>
            </a:r>
          </a:p>
          <a:p>
            <a:pPr lvl="1" rtl="0">
              <a:spcBef>
                <a:spcPts val="0"/>
              </a:spcBef>
            </a:pPr>
            <a:r>
              <a:rPr lang="ja-JP"/>
              <a:t>足りない情報</a:t>
            </a:r>
            <a:r>
              <a:rPr lang="ja-JP" altLang="en-US"/>
              <a:t>の補足方法を考えましょう</a:t>
            </a:r>
            <a:endParaRPr lang="ja-JP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" name="コンテンツ プレースホルダー 7" descr="Palette">
            <a:extLst>
              <a:ext uri="{FF2B5EF4-FFF2-40B4-BE49-F238E27FC236}">
                <a16:creationId xmlns:a16="http://schemas.microsoft.com/office/drawing/2014/main" id="{3AA35891-405B-6045-A698-9276A079E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64369" y="284019"/>
            <a:ext cx="914400" cy="914400"/>
          </a:xfrm>
          <a:prstGeom prst="rect">
            <a:avLst/>
          </a:prstGeom>
          <a:noFill/>
        </p:spPr>
      </p:pic>
      <p:pic>
        <p:nvPicPr>
          <p:cNvPr id="6" name="コンテンツ プレースホルダー 2" descr="SmallPaintBrush">
            <a:extLst>
              <a:ext uri="{FF2B5EF4-FFF2-40B4-BE49-F238E27FC236}">
                <a16:creationId xmlns:a16="http://schemas.microsoft.com/office/drawing/2014/main" id="{83E6D425-1A1D-1C47-A105-4C5A59B8C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539512">
            <a:off x="10573870" y="81293"/>
            <a:ext cx="9144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6902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350">
            <a:extLst>
              <a:ext uri="{FF2B5EF4-FFF2-40B4-BE49-F238E27FC236}">
                <a16:creationId xmlns:a16="http://schemas.microsoft.com/office/drawing/2014/main" id="{5971ACDF-55BF-6240-B639-34D081B602DE}"/>
              </a:ext>
            </a:extLst>
          </p:cNvPr>
          <p:cNvSpPr txBox="1">
            <a:spLocks/>
          </p:cNvSpPr>
          <p:nvPr/>
        </p:nvSpPr>
        <p:spPr>
          <a:xfrm>
            <a:off x="-34636" y="-23174"/>
            <a:ext cx="12192000" cy="110836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 vert="horz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ja-JP" dirty="0"/>
              <a:t>	</a:t>
            </a:r>
            <a:r>
              <a:rPr lang="ja-JP" altLang="en-US"/>
              <a:t>９</a:t>
            </a:r>
            <a:r>
              <a:rPr lang="ja-JP" altLang="ja-JP">
                <a:latin typeface="Calibri"/>
                <a:ea typeface="Calibri"/>
                <a:cs typeface="Calibri"/>
                <a:sym typeface="Calibri"/>
              </a:rPr>
              <a:t>会話の整理！（1/3）</a:t>
            </a:r>
            <a:endParaRPr lang="ja-JP"/>
          </a:p>
        </p:txBody>
      </p:sp>
      <p:sp>
        <p:nvSpPr>
          <p:cNvPr id="365" name="Shape 36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Noto Sans Symbols"/>
              <a:buChar char="■"/>
            </a:pPr>
            <a:r>
              <a:rPr lang="ja-JP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描き残しにくい会話のパターン３例を整理します。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buClr>
                <a:srgbClr val="2F5496"/>
              </a:buClr>
              <a:buSzPct val="100000"/>
              <a:buFont typeface="Noto Sans Symbols"/>
              <a:buChar char="■"/>
            </a:pPr>
            <a:r>
              <a:rPr lang="ja-JP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①内容が難しい「冷蔵庫の例のように話が複雑になる</a:t>
            </a:r>
            <a:r>
              <a:rPr lang="ja-JP"/>
              <a:t>場合</a:t>
            </a:r>
            <a:r>
              <a:rPr lang="ja-JP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」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Code for Numazu</a:t>
            </a:r>
          </a:p>
        </p:txBody>
      </p:sp>
      <p:sp>
        <p:nvSpPr>
          <p:cNvPr id="367" name="Shape 36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ja-JP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ja-JP" sz="1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Shape 3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2705" y="3017876"/>
            <a:ext cx="3354294" cy="335429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/>
          <p:nvPr/>
        </p:nvSpPr>
        <p:spPr>
          <a:xfrm>
            <a:off x="8878046" y="2337012"/>
            <a:ext cx="2551954" cy="807312"/>
          </a:xfrm>
          <a:prstGeom prst="wedgeRoundRectCallout">
            <a:avLst>
              <a:gd name="adj1" fmla="val 26221"/>
              <a:gd name="adj2" fmla="val 67764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トマトの上って何だっけ？スイカはどこだろう？？？</a:t>
            </a:r>
          </a:p>
        </p:txBody>
      </p:sp>
      <p:pic>
        <p:nvPicPr>
          <p:cNvPr id="370" name="Shape 3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04693" y="2968550"/>
            <a:ext cx="2719200" cy="27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>
            <a:off x="2615474" y="2231939"/>
            <a:ext cx="4557835" cy="666848"/>
          </a:xfrm>
          <a:prstGeom prst="wedgeRoundRectCallout">
            <a:avLst>
              <a:gd name="adj1" fmla="val -63215"/>
              <a:gd name="adj2" fmla="val 53872"/>
              <a:gd name="adj3" fmla="val 16667"/>
            </a:avLst>
          </a:prstGeom>
          <a:solidFill>
            <a:srgbClr val="E1EFD8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【介入方法１】確認する（描く前）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りんごの上は、ナスであってますか？</a:t>
            </a:r>
          </a:p>
        </p:txBody>
      </p:sp>
      <p:sp>
        <p:nvSpPr>
          <p:cNvPr id="372" name="Shape 372"/>
          <p:cNvSpPr/>
          <p:nvPr/>
        </p:nvSpPr>
        <p:spPr>
          <a:xfrm>
            <a:off x="3115719" y="3017876"/>
            <a:ext cx="4057589" cy="860700"/>
          </a:xfrm>
          <a:prstGeom prst="wedgeRoundRectCallout">
            <a:avLst>
              <a:gd name="adj1" fmla="val -63555"/>
              <a:gd name="adj2" fmla="val -20054"/>
              <a:gd name="adj3" fmla="val 16667"/>
            </a:avLst>
          </a:prstGeom>
          <a:solidFill>
            <a:srgbClr val="E1EFD8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【介入方法２】質問する（描く前）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りんごの上って何でしたっけ？</a:t>
            </a:r>
          </a:p>
        </p:txBody>
      </p:sp>
      <p:sp>
        <p:nvSpPr>
          <p:cNvPr id="373" name="Shape 373"/>
          <p:cNvSpPr/>
          <p:nvPr/>
        </p:nvSpPr>
        <p:spPr>
          <a:xfrm>
            <a:off x="2615450" y="3981551"/>
            <a:ext cx="4305612" cy="1022100"/>
          </a:xfrm>
          <a:prstGeom prst="wedgeRoundRectCallout">
            <a:avLst>
              <a:gd name="adj1" fmla="val -59813"/>
              <a:gd name="adj2" fmla="val -47375"/>
              <a:gd name="adj3" fmla="val 16667"/>
            </a:avLst>
          </a:prstGeom>
          <a:solidFill>
            <a:srgbClr val="E1EFD8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【介入方法３】合意を取る（描いた後）</a:t>
            </a:r>
            <a:b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皆さんのお話って、この絵であってます？間違いあれば指摘お願いします。</a:t>
            </a:r>
          </a:p>
        </p:txBody>
      </p:sp>
      <p:sp>
        <p:nvSpPr>
          <p:cNvPr id="374" name="Shape 374"/>
          <p:cNvSpPr/>
          <p:nvPr/>
        </p:nvSpPr>
        <p:spPr>
          <a:xfrm>
            <a:off x="2366682" y="5096182"/>
            <a:ext cx="6511364" cy="961593"/>
          </a:xfrm>
          <a:prstGeom prst="wedgeRoundRectCallout">
            <a:avLst>
              <a:gd name="adj1" fmla="val -59133"/>
              <a:gd name="adj2" fmla="val -43466"/>
              <a:gd name="adj3" fmla="val 16667"/>
            </a:avLst>
          </a:prstGeom>
          <a:solidFill>
            <a:srgbClr val="E1EFD8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【介入方法４】お願いする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ちょっと分からないんで、描いてもらえます？（ペン渡す）</a:t>
            </a:r>
          </a:p>
        </p:txBody>
      </p:sp>
      <p:sp>
        <p:nvSpPr>
          <p:cNvPr id="375" name="Shape 375"/>
          <p:cNvSpPr/>
          <p:nvPr/>
        </p:nvSpPr>
        <p:spPr>
          <a:xfrm>
            <a:off x="7244717" y="3732718"/>
            <a:ext cx="2286000" cy="1021976"/>
          </a:xfrm>
          <a:prstGeom prst="wedgeRoundRectCallout">
            <a:avLst>
              <a:gd name="adj1" fmla="val 69162"/>
              <a:gd name="adj2" fmla="val -24341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タロイモ？キャッサバ？どんな形なの？</a:t>
            </a:r>
          </a:p>
        </p:txBody>
      </p:sp>
      <p:sp>
        <p:nvSpPr>
          <p:cNvPr id="376" name="Shape 376"/>
          <p:cNvSpPr/>
          <p:nvPr/>
        </p:nvSpPr>
        <p:spPr>
          <a:xfrm>
            <a:off x="104700" y="6150400"/>
            <a:ext cx="11751600" cy="628800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分からない、難しいところは聞いてOK。描けない部分は、他の人も解っていない。</a:t>
            </a:r>
          </a:p>
        </p:txBody>
      </p:sp>
    </p:spTree>
    <p:extLst>
      <p:ext uri="{BB962C8B-B14F-4D97-AF65-F5344CB8AC3E}">
        <p14:creationId xmlns:p14="http://schemas.microsoft.com/office/powerpoint/2010/main" val="316559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idx="1"/>
          </p:nvPr>
        </p:nvSpPr>
        <p:spPr>
          <a:xfrm>
            <a:off x="838200" y="1217588"/>
            <a:ext cx="10515599" cy="50785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Noto Sans Symbols"/>
              <a:buChar char="■"/>
            </a:pPr>
            <a:r>
              <a:rPr lang="ja-JP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②話が長くてくどい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buClr>
                <a:srgbClr val="FF9933"/>
              </a:buClr>
              <a:buSzPct val="100000"/>
              <a:buFont typeface="Noto Sans Symbols"/>
              <a:buChar char="◆"/>
            </a:pPr>
            <a:r>
              <a:rPr lang="ja-JP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例：それはですね、やりたいんで、学校に話に持っていきたいですが</a:t>
            </a:r>
            <a:br>
              <a:rPr lang="ja-JP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学生課に何を持っていっていいかわからないんで、そのことを教授に</a:t>
            </a:r>
            <a:br>
              <a:rPr lang="ja-JP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聞いても結局学生課に聞けとたらい回しにされて、もう、何やっても</a:t>
            </a:r>
            <a:br>
              <a:rPr lang="ja-JP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協力する気がないんですよ、自分らが行っても何も聞く気がないんですあそこは。だいたいいつもそんなことばっかりなんです。</a:t>
            </a:r>
          </a:p>
        </p:txBody>
      </p:sp>
      <p:sp>
        <p:nvSpPr>
          <p:cNvPr id="383" name="Shape 38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Code for Numazu</a:t>
            </a:r>
          </a:p>
        </p:txBody>
      </p:sp>
      <p:sp>
        <p:nvSpPr>
          <p:cNvPr id="384" name="Shape 38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ja-JP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ja-JP" sz="1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Shape 3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0792" y="3887076"/>
            <a:ext cx="2448858" cy="2448858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/>
          <p:nvPr/>
        </p:nvSpPr>
        <p:spPr>
          <a:xfrm>
            <a:off x="161831" y="3491750"/>
            <a:ext cx="2286000" cy="1022100"/>
          </a:xfrm>
          <a:prstGeom prst="wedgeRoundRectCallout">
            <a:avLst>
              <a:gd name="adj1" fmla="val 27986"/>
              <a:gd name="adj2" fmla="val 65132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何が言いたいのか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わかんないよう。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何描けばいいの？</a:t>
            </a:r>
          </a:p>
        </p:txBody>
      </p:sp>
      <p:pic>
        <p:nvPicPr>
          <p:cNvPr id="387" name="Shape 3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0728" y="4210367"/>
            <a:ext cx="2260599" cy="22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/>
          <p:nvPr/>
        </p:nvSpPr>
        <p:spPr>
          <a:xfrm>
            <a:off x="7655859" y="3384012"/>
            <a:ext cx="4349748" cy="717132"/>
          </a:xfrm>
          <a:prstGeom prst="wedgeRoundRectCallout">
            <a:avLst>
              <a:gd name="adj1" fmla="val 6841"/>
              <a:gd name="adj2" fmla="val 76242"/>
              <a:gd name="adj3" fmla="val 16667"/>
            </a:avLst>
          </a:prstGeom>
          <a:solidFill>
            <a:srgbClr val="E1EFD8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【介入方法１】</a:t>
            </a:r>
            <a:b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一言で言うとどういう状況ですか？</a:t>
            </a:r>
            <a:b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→「進め方で行き詰まっている」</a:t>
            </a:r>
          </a:p>
        </p:txBody>
      </p:sp>
      <p:sp>
        <p:nvSpPr>
          <p:cNvPr id="389" name="Shape 389"/>
          <p:cNvSpPr/>
          <p:nvPr/>
        </p:nvSpPr>
        <p:spPr>
          <a:xfrm>
            <a:off x="4888844" y="4164189"/>
            <a:ext cx="4046699" cy="862200"/>
          </a:xfrm>
          <a:prstGeom prst="wedgeRoundRectCallout">
            <a:avLst>
              <a:gd name="adj1" fmla="val 64326"/>
              <a:gd name="adj2" fmla="val 29450"/>
              <a:gd name="adj3" fmla="val 16667"/>
            </a:avLst>
          </a:prstGeom>
          <a:solidFill>
            <a:srgbClr val="E1EFD8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【介入方法２】</a:t>
            </a:r>
            <a:b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課題を端的に言うと何でしょう？</a:t>
            </a:r>
            <a:b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→「学生課に持っていく資料が不明」</a:t>
            </a:r>
          </a:p>
        </p:txBody>
      </p:sp>
      <p:sp>
        <p:nvSpPr>
          <p:cNvPr id="390" name="Shape 390"/>
          <p:cNvSpPr/>
          <p:nvPr/>
        </p:nvSpPr>
        <p:spPr>
          <a:xfrm>
            <a:off x="4780989" y="5111505"/>
            <a:ext cx="4479737" cy="862147"/>
          </a:xfrm>
          <a:prstGeom prst="wedgeRoundRectCallout">
            <a:avLst>
              <a:gd name="adj1" fmla="val 57960"/>
              <a:gd name="adj2" fmla="val -32938"/>
              <a:gd name="adj3" fmla="val 16667"/>
            </a:avLst>
          </a:prstGeom>
          <a:solidFill>
            <a:srgbClr val="E1EFD8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【介入方法３】</a:t>
            </a:r>
            <a:b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どうしたら、問題は解決するの？</a:t>
            </a:r>
            <a:b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→「学生課へ持っていく資料がわかること」</a:t>
            </a:r>
          </a:p>
        </p:txBody>
      </p:sp>
      <p:sp>
        <p:nvSpPr>
          <p:cNvPr id="391" name="Shape 391"/>
          <p:cNvSpPr/>
          <p:nvPr/>
        </p:nvSpPr>
        <p:spPr>
          <a:xfrm>
            <a:off x="1048870" y="6162723"/>
            <a:ext cx="10472456" cy="616488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当人に要約させる、課題の内容や、解決方法を明確に言わせる。</a:t>
            </a:r>
          </a:p>
        </p:txBody>
      </p:sp>
      <p:sp>
        <p:nvSpPr>
          <p:cNvPr id="15" name="Shape 350">
            <a:extLst>
              <a:ext uri="{FF2B5EF4-FFF2-40B4-BE49-F238E27FC236}">
                <a16:creationId xmlns:a16="http://schemas.microsoft.com/office/drawing/2014/main" id="{AF273157-1776-404C-AB14-3DE94BBB45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  <p:txBody>
          <a:bodyPr vert="horz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ja-JP" dirty="0"/>
              <a:t>	</a:t>
            </a:r>
            <a:r>
              <a:rPr lang="ja-JP" altLang="en-US"/>
              <a:t>９</a:t>
            </a:r>
            <a:r>
              <a:rPr lang="ja-JP" altLang="ja-JP">
                <a:latin typeface="Calibri"/>
                <a:ea typeface="Calibri"/>
                <a:cs typeface="Calibri"/>
                <a:sym typeface="Calibri"/>
              </a:rPr>
              <a:t>会話の整理！（</a:t>
            </a:r>
            <a:r>
              <a:rPr lang="ja-JP" altLang="en-US">
                <a:latin typeface="Calibri"/>
                <a:ea typeface="Calibri"/>
                <a:cs typeface="Calibri"/>
                <a:sym typeface="Calibri"/>
              </a:rPr>
              <a:t>２</a:t>
            </a:r>
            <a:r>
              <a:rPr lang="ja-JP" altLang="ja-JP">
                <a:latin typeface="Calibri"/>
                <a:ea typeface="Calibri"/>
                <a:cs typeface="Calibri"/>
                <a:sym typeface="Calibri"/>
              </a:rPr>
              <a:t>/3）</a:t>
            </a:r>
            <a:endParaRPr lang="ja-JP"/>
          </a:p>
        </p:txBody>
      </p:sp>
    </p:spTree>
    <p:extLst>
      <p:ext uri="{BB962C8B-B14F-4D97-AF65-F5344CB8AC3E}">
        <p14:creationId xmlns:p14="http://schemas.microsoft.com/office/powerpoint/2010/main" val="21741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838200" y="124484"/>
            <a:ext cx="10515599" cy="6695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3959"/>
              <a:t>9</a:t>
            </a:r>
            <a:r>
              <a:rPr lang="ja-JP" sz="39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会話の整理！（3/3）</a:t>
            </a:r>
          </a:p>
        </p:txBody>
      </p:sp>
      <p:sp>
        <p:nvSpPr>
          <p:cNvPr id="397" name="Shape 397"/>
          <p:cNvSpPr txBox="1">
            <a:spLocks noGrp="1"/>
          </p:cNvSpPr>
          <p:nvPr>
            <p:ph idx="1"/>
          </p:nvPr>
        </p:nvSpPr>
        <p:spPr>
          <a:xfrm>
            <a:off x="838200" y="1148702"/>
            <a:ext cx="10515599" cy="51474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Noto Sans Symbols"/>
              <a:buChar char="■"/>
            </a:pPr>
            <a:r>
              <a:rPr lang="ja-JP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③話が空中戦になっている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9933"/>
              </a:buClr>
              <a:buSzPct val="100000"/>
              <a:buFont typeface="Noto Sans Symbols"/>
              <a:buChar char="◆"/>
            </a:pPr>
            <a:r>
              <a:rPr lang="ja-JP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二階建ての家の事例、何だか二人の話が食い違っている。</a:t>
            </a: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Aさん「２階建なら家族５人でも広々過ごせるんじゃないの？車庫だってあるんださ。」</a:t>
            </a: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Bさん「んー、手狭だと思うけどなぁ。子供達大きくなった時に、同じ部屋じゃ</a:t>
            </a:r>
            <a:r>
              <a:rPr lang="ja-JP" sz="1800"/>
              <a:t>大変だ</a:t>
            </a:r>
            <a: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よ。」</a:t>
            </a:r>
          </a:p>
        </p:txBody>
      </p:sp>
      <p:sp>
        <p:nvSpPr>
          <p:cNvPr id="398" name="Shape 39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Code for Numazu</a:t>
            </a:r>
          </a:p>
        </p:txBody>
      </p:sp>
      <p:sp>
        <p:nvSpPr>
          <p:cNvPr id="399" name="Shape 39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ja-JP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ja-JP" sz="1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Shape 4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1775" y="3928687"/>
            <a:ext cx="2610224" cy="261022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/>
          <p:nvPr/>
        </p:nvSpPr>
        <p:spPr>
          <a:xfrm>
            <a:off x="8839200" y="3608150"/>
            <a:ext cx="2725200" cy="1107900"/>
          </a:xfrm>
          <a:prstGeom prst="wedgeRoundRectCallout">
            <a:avLst>
              <a:gd name="adj1" fmla="val 26221"/>
              <a:gd name="adj2" fmla="val 67764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同じ二階建てのお家なのに何が違うんだろう？</a:t>
            </a:r>
            <a:b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どれを描いたらいいの？</a:t>
            </a:r>
          </a:p>
        </p:txBody>
      </p:sp>
      <p:pic>
        <p:nvPicPr>
          <p:cNvPr id="402" name="Shape 4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0090" y="4124605"/>
            <a:ext cx="2733393" cy="2733393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/>
          <p:nvPr/>
        </p:nvSpPr>
        <p:spPr>
          <a:xfrm>
            <a:off x="1957275" y="4238138"/>
            <a:ext cx="6786300" cy="1709100"/>
          </a:xfrm>
          <a:prstGeom prst="wedgeRoundRectCallout">
            <a:avLst>
              <a:gd name="adj1" fmla="val -55552"/>
              <a:gd name="adj2" fmla="val 30619"/>
              <a:gd name="adj3" fmla="val 16667"/>
            </a:avLst>
          </a:prstGeom>
          <a:solidFill>
            <a:srgbClr val="E1EFD8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【介入方法</a:t>
            </a:r>
            <a:r>
              <a:rPr lang="ja-JP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２</a:t>
            </a: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】別の議論の軸を出し、違う点を明確にする。</a:t>
            </a:r>
            <a:b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→広い狭いが問題のようですね、どのぐらいの広さが必要ですか？</a:t>
            </a:r>
            <a:b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A,Bさん「70平米かな？」</a:t>
            </a:r>
            <a:b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→あれ？同じですね、お話ししている部屋数はいくつです？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Aさん「５部屋」　Bさん「３部屋」</a:t>
            </a:r>
            <a:b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→あれ？想定してる家の形が違うんですかね？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8218799" y="2627239"/>
            <a:ext cx="3554100" cy="923400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Aさんは、田舎の一軒家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Bさんは、都会のペンシルハウスを想像してい</a:t>
            </a:r>
            <a:r>
              <a:rPr lang="ja-JP" alt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る</a:t>
            </a:r>
            <a:endParaRPr lang="ja-JP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838200" y="2639828"/>
            <a:ext cx="5962810" cy="1449136"/>
          </a:xfrm>
          <a:prstGeom prst="wedgeRoundRectCallout">
            <a:avLst>
              <a:gd name="adj1" fmla="val -45239"/>
              <a:gd name="adj2" fmla="val 64556"/>
              <a:gd name="adj3" fmla="val 16667"/>
            </a:avLst>
          </a:prstGeom>
          <a:solidFill>
            <a:srgbClr val="E1EFD8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【介入方法</a:t>
            </a:r>
            <a:r>
              <a:rPr lang="ja-JP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１</a:t>
            </a: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】比較する</a:t>
            </a:r>
            <a:b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→ちょっと、比較してみましょうか。場所、交通、価格、新築・中古、和風・洋風・・・とか聞いていきますね。</a:t>
            </a:r>
            <a:b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Aさん「場所は郊外の住宅街だな」</a:t>
            </a:r>
            <a:b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Bさん「え？そうなの？俺、駅前の市街地だと思ってたよ。」</a:t>
            </a:r>
          </a:p>
        </p:txBody>
      </p:sp>
      <p:sp>
        <p:nvSpPr>
          <p:cNvPr id="406" name="Shape 406"/>
          <p:cNvSpPr/>
          <p:nvPr/>
        </p:nvSpPr>
        <p:spPr>
          <a:xfrm>
            <a:off x="1048870" y="6162723"/>
            <a:ext cx="10472456" cy="616488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すりあっていない箇所をまずは見つけ、条件を整理して違いを描く。</a:t>
            </a:r>
          </a:p>
        </p:txBody>
      </p:sp>
      <p:sp>
        <p:nvSpPr>
          <p:cNvPr id="13" name="Shape 350">
            <a:extLst>
              <a:ext uri="{FF2B5EF4-FFF2-40B4-BE49-F238E27FC236}">
                <a16:creationId xmlns:a16="http://schemas.microsoft.com/office/drawing/2014/main" id="{ED66C860-D188-D145-876D-3456FDC3DBED}"/>
              </a:ext>
            </a:extLst>
          </p:cNvPr>
          <p:cNvSpPr txBox="1">
            <a:spLocks/>
          </p:cNvSpPr>
          <p:nvPr/>
        </p:nvSpPr>
        <p:spPr>
          <a:xfrm>
            <a:off x="-34636" y="-23174"/>
            <a:ext cx="12192000" cy="1108364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  <p:txBody>
          <a:bodyPr vert="horz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ja-JP" dirty="0"/>
              <a:t>	</a:t>
            </a:r>
            <a:r>
              <a:rPr lang="ja-JP" altLang="en-US"/>
              <a:t>９</a:t>
            </a:r>
            <a:r>
              <a:rPr lang="ja-JP" altLang="ja-JP">
                <a:latin typeface="Calibri"/>
                <a:ea typeface="Calibri"/>
                <a:cs typeface="Calibri"/>
                <a:sym typeface="Calibri"/>
              </a:rPr>
              <a:t>会話の整理！（</a:t>
            </a:r>
            <a:r>
              <a:rPr lang="en-US" altLang="ja-JP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ja-JP" altLang="ja-JP">
                <a:latin typeface="Calibri"/>
                <a:ea typeface="Calibri"/>
                <a:cs typeface="Calibri"/>
                <a:sym typeface="Calibri"/>
              </a:rPr>
              <a:t>/3）</a:t>
            </a:r>
            <a:endParaRPr lang="ja-JP"/>
          </a:p>
        </p:txBody>
      </p:sp>
    </p:spTree>
    <p:extLst>
      <p:ext uri="{BB962C8B-B14F-4D97-AF65-F5344CB8AC3E}">
        <p14:creationId xmlns:p14="http://schemas.microsoft.com/office/powerpoint/2010/main" val="270862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50">
            <a:extLst>
              <a:ext uri="{FF2B5EF4-FFF2-40B4-BE49-F238E27FC236}">
                <a16:creationId xmlns:a16="http://schemas.microsoft.com/office/drawing/2014/main" id="{1C3A607A-DFBA-004F-A5C6-CD2B79C29C6B}"/>
              </a:ext>
            </a:extLst>
          </p:cNvPr>
          <p:cNvSpPr txBox="1">
            <a:spLocks/>
          </p:cNvSpPr>
          <p:nvPr/>
        </p:nvSpPr>
        <p:spPr>
          <a:xfrm>
            <a:off x="-34636" y="-23174"/>
            <a:ext cx="12192000" cy="110836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 vert="horz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ja-JP" dirty="0"/>
              <a:t>	10</a:t>
            </a:r>
            <a:r>
              <a:rPr lang="ja-JP" altLang="en-US"/>
              <a:t>ストーリーを描いてみよう</a:t>
            </a:r>
            <a:endParaRPr lang="ja-JP"/>
          </a:p>
        </p:txBody>
      </p:sp>
      <p:sp>
        <p:nvSpPr>
          <p:cNvPr id="413" name="Shape 413"/>
          <p:cNvSpPr txBox="1">
            <a:spLocks noGrp="1"/>
          </p:cNvSpPr>
          <p:nvPr>
            <p:ph idx="1"/>
          </p:nvPr>
        </p:nvSpPr>
        <p:spPr>
          <a:xfrm>
            <a:off x="838200" y="1232848"/>
            <a:ext cx="10515599" cy="5063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Noto Sans Symbols"/>
              <a:buChar char="■"/>
            </a:pPr>
            <a:r>
              <a:rPr lang="ja-JP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これからお話を聞いて内容を描いてみましょう。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Noto Sans Symbols"/>
              <a:buNone/>
            </a:pPr>
            <a:r>
              <a:rPr lang="ja-JP"/>
              <a:t>※注意点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Noto Sans Symbols"/>
              <a:buNone/>
            </a:pPr>
            <a:r>
              <a:rPr lang="ja-JP"/>
              <a:t>・話の結論と、</a:t>
            </a:r>
            <a:r>
              <a:rPr lang="ja-JP" altLang="en-US"/>
              <a:t>ストーリーの変換点、お話の流れ</a:t>
            </a:r>
            <a:r>
              <a:rPr lang="ja-JP"/>
              <a:t>を意識して描く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Noto Sans Symbols"/>
              <a:buNone/>
            </a:pPr>
            <a:r>
              <a:rPr lang="ja-JP"/>
              <a:t>・必要な部分、不必要な部分を意識して描く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Shape 41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Code for Numazu</a:t>
            </a:r>
          </a:p>
        </p:txBody>
      </p:sp>
      <p:sp>
        <p:nvSpPr>
          <p:cNvPr id="415" name="Shape 4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ja-JP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ja-JP" sz="1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コンテンツ プレースホルダー 7" descr="Palette">
            <a:extLst>
              <a:ext uri="{FF2B5EF4-FFF2-40B4-BE49-F238E27FC236}">
                <a16:creationId xmlns:a16="http://schemas.microsoft.com/office/drawing/2014/main" id="{20311ACE-282E-A54D-BFFD-FD8823E19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64369" y="284019"/>
            <a:ext cx="914400" cy="914400"/>
          </a:xfrm>
          <a:prstGeom prst="rect">
            <a:avLst/>
          </a:prstGeom>
          <a:noFill/>
        </p:spPr>
      </p:pic>
      <p:pic>
        <p:nvPicPr>
          <p:cNvPr id="8" name="コンテンツ プレースホルダー 2" descr="SmallPaintBrush">
            <a:extLst>
              <a:ext uri="{FF2B5EF4-FFF2-40B4-BE49-F238E27FC236}">
                <a16:creationId xmlns:a16="http://schemas.microsoft.com/office/drawing/2014/main" id="{90DD5E5A-5B87-B148-8BCE-AAE65187D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539512">
            <a:off x="10573870" y="81293"/>
            <a:ext cx="9144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5616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15456C-E96E-C84F-A2AC-099221EF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	11</a:t>
            </a:r>
            <a:r>
              <a:rPr kumimoji="1" lang="ja-JP" altLang="en-US"/>
              <a:t>振り返りを描いてみよう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B6BE83-B4F7-E344-804A-E9B08BF68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今日の感想をグラレコで描いてみよう</a:t>
            </a:r>
          </a:p>
        </p:txBody>
      </p:sp>
    </p:spTree>
    <p:extLst>
      <p:ext uri="{BB962C8B-B14F-4D97-AF65-F5344CB8AC3E}">
        <p14:creationId xmlns:p14="http://schemas.microsoft.com/office/powerpoint/2010/main" val="411845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タイトル 1">
            <a:extLst>
              <a:ext uri="{FF2B5EF4-FFF2-40B4-BE49-F238E27FC236}">
                <a16:creationId xmlns:a16="http://schemas.microsoft.com/office/drawing/2014/main" id="{539A90ED-87F0-7545-BC48-08B28215FB6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0836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	</a:t>
            </a:r>
            <a:r>
              <a:rPr lang="ja-JP" altLang="ja-JP">
                <a:latin typeface="Calibri"/>
                <a:ea typeface="Calibri"/>
                <a:cs typeface="Calibri"/>
                <a:sym typeface="Calibri"/>
              </a:rPr>
              <a:t>グラレコ学習の全体の流れ</a:t>
            </a:r>
            <a:endParaRPr lang="ja-JP" altLang="en-US"/>
          </a:p>
        </p:txBody>
      </p:sp>
      <p:sp>
        <p:nvSpPr>
          <p:cNvPr id="63" name="Shape 63"/>
          <p:cNvSpPr/>
          <p:nvPr/>
        </p:nvSpPr>
        <p:spPr>
          <a:xfrm>
            <a:off x="411260" y="2573526"/>
            <a:ext cx="4334400" cy="3630757"/>
          </a:xfrm>
          <a:prstGeom prst="rect">
            <a:avLst/>
          </a:prstGeom>
          <a:noFill/>
          <a:ln w="34925" cap="flat" cmpd="sng">
            <a:solidFill>
              <a:srgbClr val="FF0000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for Numazuの基礎講座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Code for Numazu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ja-JP"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sz="1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569918" y="3886876"/>
            <a:ext cx="1613700" cy="1193623"/>
          </a:xfrm>
          <a:prstGeom prst="rect">
            <a:avLst/>
          </a:prstGeom>
          <a:solidFill>
            <a:srgbClr val="DDEAF6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一緒に！</a:t>
            </a:r>
            <a:b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グラレコ！！</a:t>
            </a:r>
            <a:b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初級編</a:t>
            </a:r>
          </a:p>
        </p:txBody>
      </p:sp>
      <p:sp>
        <p:nvSpPr>
          <p:cNvPr id="68" name="Shape 68"/>
          <p:cNvSpPr/>
          <p:nvPr/>
        </p:nvSpPr>
        <p:spPr>
          <a:xfrm>
            <a:off x="2731215" y="3132045"/>
            <a:ext cx="1613700" cy="1193623"/>
          </a:xfrm>
          <a:prstGeom prst="rect">
            <a:avLst/>
          </a:prstGeom>
          <a:solidFill>
            <a:srgbClr val="DDEAF6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一緒に！</a:t>
            </a:r>
            <a:b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グラレコ！！</a:t>
            </a:r>
            <a:b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ストーリー編</a:t>
            </a:r>
          </a:p>
        </p:txBody>
      </p:sp>
      <p:sp>
        <p:nvSpPr>
          <p:cNvPr id="69" name="Shape 69"/>
          <p:cNvSpPr/>
          <p:nvPr/>
        </p:nvSpPr>
        <p:spPr>
          <a:xfrm>
            <a:off x="5683110" y="2566218"/>
            <a:ext cx="2371200" cy="1068752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図解</a:t>
            </a:r>
            <a:b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構造化</a:t>
            </a:r>
          </a:p>
        </p:txBody>
      </p:sp>
      <p:sp>
        <p:nvSpPr>
          <p:cNvPr id="70" name="Shape 70"/>
          <p:cNvSpPr/>
          <p:nvPr/>
        </p:nvSpPr>
        <p:spPr>
          <a:xfrm>
            <a:off x="5683110" y="3800801"/>
            <a:ext cx="2371200" cy="931332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論点整理</a:t>
            </a:r>
          </a:p>
        </p:txBody>
      </p:sp>
      <p:sp>
        <p:nvSpPr>
          <p:cNvPr id="71" name="Shape 71"/>
          <p:cNvSpPr/>
          <p:nvPr/>
        </p:nvSpPr>
        <p:spPr>
          <a:xfrm>
            <a:off x="5683110" y="4897938"/>
            <a:ext cx="2371200" cy="931332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ストーリー・</a:t>
            </a:r>
            <a:b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WSデザイン</a:t>
            </a:r>
          </a:p>
        </p:txBody>
      </p:sp>
      <p:sp>
        <p:nvSpPr>
          <p:cNvPr id="72" name="Shape 72"/>
          <p:cNvSpPr/>
          <p:nvPr/>
        </p:nvSpPr>
        <p:spPr>
          <a:xfrm>
            <a:off x="9114004" y="4568910"/>
            <a:ext cx="2371200" cy="1193623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ファシリテーション</a:t>
            </a:r>
            <a:b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グラフィックス</a:t>
            </a:r>
            <a:b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（スクライブ）</a:t>
            </a:r>
          </a:p>
        </p:txBody>
      </p:sp>
      <p:sp>
        <p:nvSpPr>
          <p:cNvPr id="73" name="Shape 73"/>
          <p:cNvSpPr/>
          <p:nvPr/>
        </p:nvSpPr>
        <p:spPr>
          <a:xfrm rot="5400000">
            <a:off x="2051482" y="4352840"/>
            <a:ext cx="822988" cy="2688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Shape 74"/>
          <p:cNvSpPr/>
          <p:nvPr/>
        </p:nvSpPr>
        <p:spPr>
          <a:xfrm rot="5400000">
            <a:off x="4223610" y="4225794"/>
            <a:ext cx="2098941" cy="2343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Shape 75"/>
          <p:cNvSpPr/>
          <p:nvPr/>
        </p:nvSpPr>
        <p:spPr>
          <a:xfrm rot="5400000">
            <a:off x="7421543" y="4219121"/>
            <a:ext cx="2098933" cy="24765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8571309" y="1307998"/>
            <a:ext cx="3273000" cy="1224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【上級編】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企業や行政向けの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大きな打ち合わせや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ワークショップも仕切れる！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5580835" y="1313323"/>
            <a:ext cx="2542199" cy="1224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【中級編】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コミュニティでの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打ち合わせの可視化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ワークショップの企画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1269211" y="1335714"/>
            <a:ext cx="3073200" cy="9420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【初級編】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打ち合わせの記録・可視化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モヤモヤポイント確認</a:t>
            </a:r>
          </a:p>
        </p:txBody>
      </p:sp>
      <p:sp>
        <p:nvSpPr>
          <p:cNvPr id="80" name="Shape 80"/>
          <p:cNvSpPr/>
          <p:nvPr/>
        </p:nvSpPr>
        <p:spPr>
          <a:xfrm>
            <a:off x="9114012" y="2836910"/>
            <a:ext cx="2371200" cy="1193623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グラフィック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ファシリテーション</a:t>
            </a:r>
          </a:p>
        </p:txBody>
      </p:sp>
      <p:sp>
        <p:nvSpPr>
          <p:cNvPr id="81" name="Shape 81"/>
          <p:cNvSpPr/>
          <p:nvPr/>
        </p:nvSpPr>
        <p:spPr>
          <a:xfrm>
            <a:off x="2731215" y="4759688"/>
            <a:ext cx="1613700" cy="1193623"/>
          </a:xfrm>
          <a:prstGeom prst="rect">
            <a:avLst/>
          </a:prstGeom>
          <a:solidFill>
            <a:srgbClr val="DDEAF6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一緒に！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グラレコ！！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お絵かき編</a:t>
            </a:r>
          </a:p>
        </p:txBody>
      </p:sp>
    </p:spTree>
    <p:extLst>
      <p:ext uri="{BB962C8B-B14F-4D97-AF65-F5344CB8AC3E}">
        <p14:creationId xmlns:p14="http://schemas.microsoft.com/office/powerpoint/2010/main" val="100867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>
            <a:extLst>
              <a:ext uri="{FF2B5EF4-FFF2-40B4-BE49-F238E27FC236}">
                <a16:creationId xmlns:a16="http://schemas.microsoft.com/office/drawing/2014/main" id="{C8CB1DE8-E2CC-8F41-9B5A-824B91AFF9C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0836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	</a:t>
            </a:r>
            <a:r>
              <a:rPr lang="ja-JP" altLang="en-US"/>
              <a:t>今日のゴール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1069E9C-82CC-B44C-A0DF-AA0955CBBD14}"/>
              </a:ext>
            </a:extLst>
          </p:cNvPr>
          <p:cNvSpPr txBox="1"/>
          <p:nvPr/>
        </p:nvSpPr>
        <p:spPr>
          <a:xfrm>
            <a:off x="849086" y="1600199"/>
            <a:ext cx="10335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800"/>
              <a:t>振り返りに使えるグラレコを描けるようになろう！</a:t>
            </a:r>
            <a:endParaRPr lang="en-US" altLang="ja-JP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72D86FA-D145-E54D-A2B8-9DD2131B24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rcRect l="19018" t="5000" r="16027" b="11428"/>
          <a:stretch/>
        </p:blipFill>
        <p:spPr>
          <a:xfrm>
            <a:off x="6193527" y="2350626"/>
            <a:ext cx="5840630" cy="4226930"/>
          </a:xfrm>
          <a:prstGeom prst="rect">
            <a:avLst/>
          </a:prstGeom>
        </p:spPr>
      </p:pic>
      <p:graphicFrame>
        <p:nvGraphicFramePr>
          <p:cNvPr id="10" name="図表 9">
            <a:extLst>
              <a:ext uri="{FF2B5EF4-FFF2-40B4-BE49-F238E27FC236}">
                <a16:creationId xmlns:a16="http://schemas.microsoft.com/office/drawing/2014/main" id="{3BD9B361-7DE7-C54B-B2D1-613E6F50BB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176425"/>
              </p:ext>
            </p:extLst>
          </p:nvPr>
        </p:nvGraphicFramePr>
        <p:xfrm>
          <a:off x="375558" y="2514599"/>
          <a:ext cx="5682342" cy="3690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46427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A22139-046A-7E4F-9354-167929781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836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	</a:t>
            </a:r>
            <a:r>
              <a:rPr kumimoji="1" lang="ja-JP" altLang="en-US"/>
              <a:t>２</a:t>
            </a:r>
            <a:r>
              <a:rPr kumimoji="1" lang="en-US" altLang="ja-JP" dirty="0"/>
              <a:t>Icebreaker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DF584D-B7FD-AF48-85ED-4CBDFC763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18212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1">
            <a:extLst>
              <a:ext uri="{FF2B5EF4-FFF2-40B4-BE49-F238E27FC236}">
                <a16:creationId xmlns:a16="http://schemas.microsoft.com/office/drawing/2014/main" id="{5316C9F8-4278-F14D-A489-89145E71B3F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0836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/>
              <a:t>	Icebreaker</a:t>
            </a:r>
            <a:endParaRPr lang="ja-JP" altLang="en-US"/>
          </a:p>
        </p:txBody>
      </p:sp>
      <p:sp>
        <p:nvSpPr>
          <p:cNvPr id="95" name="Shape 95"/>
          <p:cNvSpPr txBox="1">
            <a:spLocks noGrp="1"/>
          </p:cNvSpPr>
          <p:nvPr>
            <p:ph idx="1"/>
          </p:nvPr>
        </p:nvSpPr>
        <p:spPr>
          <a:xfrm>
            <a:off x="838200" y="1238796"/>
            <a:ext cx="10515599" cy="50573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Noto Sans Symbols"/>
              <a:buChar char="■"/>
            </a:pPr>
            <a:r>
              <a:rPr lang="ja-JP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グラレコの構成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buClr>
                <a:srgbClr val="2F5496"/>
              </a:buClr>
              <a:buSzPct val="100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Code for Numazu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ja-JP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ja-JP" sz="1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1929008" y="5357673"/>
            <a:ext cx="2517161" cy="766440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72000" tIns="45700" rIns="72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①</a:t>
            </a:r>
            <a:r>
              <a:rPr lang="ja-JP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議論を可視化する</a:t>
            </a:r>
            <a:br>
              <a:rPr lang="ja-JP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</a:p>
        </p:txBody>
      </p:sp>
      <p:sp>
        <p:nvSpPr>
          <p:cNvPr id="99" name="Shape 99"/>
          <p:cNvSpPr/>
          <p:nvPr/>
        </p:nvSpPr>
        <p:spPr>
          <a:xfrm>
            <a:off x="5131062" y="5370482"/>
            <a:ext cx="2517161" cy="766440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72000" tIns="45700" rIns="72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②流れをつかめる</a:t>
            </a:r>
            <a:br>
              <a:rPr lang="ja-JP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</a:t>
            </a:r>
          </a:p>
        </p:txBody>
      </p:sp>
      <p:sp>
        <p:nvSpPr>
          <p:cNvPr id="100" name="Shape 100"/>
          <p:cNvSpPr/>
          <p:nvPr/>
        </p:nvSpPr>
        <p:spPr>
          <a:xfrm>
            <a:off x="8210535" y="5370482"/>
            <a:ext cx="2517161" cy="766440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72000" tIns="45700" rIns="72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③記録に残せる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Record</a:t>
            </a:r>
          </a:p>
        </p:txBody>
      </p:sp>
      <p:sp>
        <p:nvSpPr>
          <p:cNvPr id="101" name="Shape 101"/>
          <p:cNvSpPr/>
          <p:nvPr/>
        </p:nvSpPr>
        <p:spPr>
          <a:xfrm>
            <a:off x="1025070" y="1767874"/>
            <a:ext cx="2517161" cy="562738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 Recording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グラレコ全体</a:t>
            </a:r>
          </a:p>
        </p:txBody>
      </p:sp>
      <p:sp>
        <p:nvSpPr>
          <p:cNvPr id="102" name="Shape 102"/>
          <p:cNvSpPr/>
          <p:nvPr/>
        </p:nvSpPr>
        <p:spPr>
          <a:xfrm>
            <a:off x="8621482" y="1486504"/>
            <a:ext cx="2517161" cy="562738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 Record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記録物</a:t>
            </a:r>
          </a:p>
        </p:txBody>
      </p:sp>
      <p:sp>
        <p:nvSpPr>
          <p:cNvPr id="103" name="Shape 103"/>
          <p:cNvSpPr/>
          <p:nvPr/>
        </p:nvSpPr>
        <p:spPr>
          <a:xfrm>
            <a:off x="1521438" y="3171677"/>
            <a:ext cx="2517161" cy="562738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 Recorder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描き手</a:t>
            </a: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 t="3330" b="7727"/>
          <a:stretch/>
        </p:blipFill>
        <p:spPr>
          <a:xfrm>
            <a:off x="4655682" y="1501987"/>
            <a:ext cx="3532932" cy="314230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/>
          <p:nvPr/>
        </p:nvSpPr>
        <p:spPr>
          <a:xfrm>
            <a:off x="4541898" y="1439117"/>
            <a:ext cx="3853545" cy="3286538"/>
          </a:xfrm>
          <a:prstGeom prst="rect">
            <a:avLst/>
          </a:prstGeom>
          <a:noFill/>
          <a:ln w="381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" name="Shape 106"/>
          <p:cNvCxnSpPr/>
          <p:nvPr/>
        </p:nvCxnSpPr>
        <p:spPr>
          <a:xfrm rot="10800000">
            <a:off x="3542231" y="2054088"/>
            <a:ext cx="964452" cy="874644"/>
          </a:xfrm>
          <a:prstGeom prst="straightConnector1">
            <a:avLst/>
          </a:prstGeom>
          <a:noFill/>
          <a:ln w="38100" cap="flat" cmpd="sng">
            <a:solidFill>
              <a:srgbClr val="833C0B"/>
            </a:solidFill>
            <a:prstDash val="solid"/>
            <a:miter lim="8000"/>
            <a:headEnd type="none" w="med" len="med"/>
            <a:tailEnd type="triangle" w="lg" len="lg"/>
          </a:ln>
        </p:spPr>
      </p:cxnSp>
      <p:cxnSp>
        <p:nvCxnSpPr>
          <p:cNvPr id="107" name="Shape 107"/>
          <p:cNvCxnSpPr>
            <a:stCxn id="103" idx="3"/>
          </p:cNvCxnSpPr>
          <p:nvPr/>
        </p:nvCxnSpPr>
        <p:spPr>
          <a:xfrm>
            <a:off x="4038600" y="3453046"/>
            <a:ext cx="2070600" cy="32100"/>
          </a:xfrm>
          <a:prstGeom prst="straightConnector1">
            <a:avLst/>
          </a:prstGeom>
          <a:noFill/>
          <a:ln w="38100" cap="flat" cmpd="sng">
            <a:solidFill>
              <a:srgbClr val="833C0B"/>
            </a:solidFill>
            <a:prstDash val="solid"/>
            <a:miter lim="8000"/>
            <a:headEnd type="none" w="med" len="med"/>
            <a:tailEnd type="triangle" w="lg" len="lg"/>
          </a:ln>
        </p:spPr>
      </p:cxnSp>
      <p:cxnSp>
        <p:nvCxnSpPr>
          <p:cNvPr id="108" name="Shape 108"/>
          <p:cNvCxnSpPr>
            <a:stCxn id="102" idx="1"/>
          </p:cNvCxnSpPr>
          <p:nvPr/>
        </p:nvCxnSpPr>
        <p:spPr>
          <a:xfrm flipH="1">
            <a:off x="7352782" y="1767873"/>
            <a:ext cx="1268700" cy="922200"/>
          </a:xfrm>
          <a:prstGeom prst="straightConnector1">
            <a:avLst/>
          </a:prstGeom>
          <a:noFill/>
          <a:ln w="38100" cap="flat" cmpd="sng">
            <a:solidFill>
              <a:srgbClr val="833C0B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09" name="Shape 109"/>
          <p:cNvSpPr/>
          <p:nvPr/>
        </p:nvSpPr>
        <p:spPr>
          <a:xfrm rot="10800000">
            <a:off x="5018263" y="4883795"/>
            <a:ext cx="2830383" cy="257704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 cap="flat" cmpd="sng">
            <a:noFill/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1295550" y="3734425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【聞く、考える、描く】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8610599" y="20852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【情報共有、議事録】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838199" y="2330600"/>
            <a:ext cx="2931599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【場づくり、合意形成】</a:t>
            </a:r>
          </a:p>
        </p:txBody>
      </p:sp>
      <p:sp>
        <p:nvSpPr>
          <p:cNvPr id="113" name="Shape 113"/>
          <p:cNvSpPr/>
          <p:nvPr/>
        </p:nvSpPr>
        <p:spPr>
          <a:xfrm>
            <a:off x="1295550" y="5256600"/>
            <a:ext cx="10117800" cy="1319400"/>
          </a:xfrm>
          <a:prstGeom prst="rect">
            <a:avLst/>
          </a:prstGeom>
          <a:noFill/>
          <a:ln w="1905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1929011" y="6225918"/>
            <a:ext cx="87987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グラレコは①〜③の価値を持つ、ファシリテーションの一形態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BF94B93-2F83-9341-9290-449F89D2D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	</a:t>
            </a:r>
            <a:r>
              <a:rPr lang="ja-JP" altLang="en-US"/>
              <a:t>３グラレコとは</a:t>
            </a:r>
          </a:p>
        </p:txBody>
      </p:sp>
    </p:spTree>
    <p:extLst>
      <p:ext uri="{BB962C8B-B14F-4D97-AF65-F5344CB8AC3E}">
        <p14:creationId xmlns:p14="http://schemas.microsoft.com/office/powerpoint/2010/main" val="193461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2">
            <a:extLst>
              <a:ext uri="{FF2B5EF4-FFF2-40B4-BE49-F238E27FC236}">
                <a16:creationId xmlns:a16="http://schemas.microsoft.com/office/drawing/2014/main" id="{0285AFAA-5381-1D44-AE7C-17B0820CC81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0836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	</a:t>
            </a:r>
            <a:r>
              <a:rPr lang="ja-JP" altLang="en-US"/>
              <a:t>３グラレコとは（</a:t>
            </a:r>
            <a:r>
              <a:rPr lang="en-US" altLang="ja-JP" dirty="0"/>
              <a:t>2/3</a:t>
            </a:r>
            <a:r>
              <a:rPr lang="ja-JP" altLang="en-US"/>
              <a:t>）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idx="1"/>
          </p:nvPr>
        </p:nvSpPr>
        <p:spPr>
          <a:xfrm>
            <a:off x="838200" y="1232847"/>
            <a:ext cx="10840656" cy="50517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Noto Sans Symbols"/>
              <a:buChar char="■"/>
            </a:pPr>
            <a:r>
              <a:rPr lang="ja-JP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議事録とグラレコの違い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buClr>
                <a:srgbClr val="FF9933"/>
              </a:buClr>
              <a:buSzPct val="100000"/>
              <a:buFont typeface="Noto Sans Symbols"/>
              <a:buChar char="◆"/>
            </a:pPr>
            <a:r>
              <a:rPr lang="ja-JP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グラレコを活用することで、会議の生産性と、場の合意性が高まります。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Code for Numazu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ja-JP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ja-JP" sz="1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3" name="Shape 123"/>
          <p:cNvGraphicFramePr/>
          <p:nvPr>
            <p:extLst>
              <p:ext uri="{D42A27DB-BD31-4B8C-83A1-F6EECF244321}">
                <p14:modId xmlns:p14="http://schemas.microsoft.com/office/powerpoint/2010/main" val="1970136955"/>
              </p:ext>
            </p:extLst>
          </p:nvPr>
        </p:nvGraphicFramePr>
        <p:xfrm>
          <a:off x="458862" y="2160321"/>
          <a:ext cx="11599332" cy="424877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58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9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0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5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41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 u="none" strike="noStrike" cap="none"/>
                        <a:t>No.</a:t>
                      </a:r>
                    </a:p>
                  </a:txBody>
                  <a:tcPr marL="91450" marR="91450" marT="45725" marB="457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要素</a:t>
                      </a:r>
                    </a:p>
                  </a:txBody>
                  <a:tcPr marL="91450" marR="91450" marT="45725" marB="457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議事録</a:t>
                      </a:r>
                    </a:p>
                  </a:txBody>
                  <a:tcPr marL="91450" marR="91450" marT="45725" marB="457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グラレコ</a:t>
                      </a:r>
                    </a:p>
                  </a:txBody>
                  <a:tcPr marL="91450" marR="91450" marT="45725" marB="457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168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1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参加スタイル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議事を取る消極的な参加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グラレコを活用する積極的な参加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168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2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議論の流れ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後日議事録で確認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議論の最中に確認できる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0403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3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議事の残し方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会話を余さずメモを取る（一般的）</a:t>
                      </a:r>
                      <a:br>
                        <a:rPr lang="ja-JP" sz="1800"/>
                      </a:br>
                      <a:r>
                        <a:rPr lang="ja-JP" sz="1800"/>
                        <a:t>余計な会話も記載する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全体の網羅性を重視する</a:t>
                      </a:r>
                      <a:br>
                        <a:rPr lang="ja-JP" sz="1800"/>
                      </a:br>
                      <a:r>
                        <a:rPr lang="ja-JP" sz="1800"/>
                        <a:t>参加者の意図がある発言を重視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728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4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議論の確認ポイント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会議中に議事録から要点を確認するのは大変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ToDo、issue、アクションなどグラレコ上で参加者と確認できる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2411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5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合意性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間違った議事があっても、後からしかわからない。議事録の決済に時間がかかる。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参加者がその場で間違いの訂正ができ、全体合意がしやすい。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168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6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スキル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誰でも可能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ja-JP" sz="1800"/>
                        <a:t>スキルやノウハウ必要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4" name="Shape 124"/>
          <p:cNvSpPr/>
          <p:nvPr/>
        </p:nvSpPr>
        <p:spPr>
          <a:xfrm>
            <a:off x="8028618" y="6038074"/>
            <a:ext cx="4029576" cy="37101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2647492" y="6409092"/>
            <a:ext cx="6205987" cy="472758"/>
          </a:xfrm>
          <a:prstGeom prst="wedgeRoundRectCallout">
            <a:avLst>
              <a:gd name="adj1" fmla="val 34872"/>
              <a:gd name="adj2" fmla="val -71648"/>
              <a:gd name="adj3" fmla="val 16667"/>
            </a:avLst>
          </a:prstGeom>
          <a:solidFill>
            <a:srgbClr val="FFFF00"/>
          </a:solidFill>
          <a:ln w="9525" cap="flat" cmpd="sng">
            <a:noFill/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本日、グラレコの基礎スキルを勉強していきます！</a:t>
            </a:r>
          </a:p>
        </p:txBody>
      </p:sp>
    </p:spTree>
    <p:extLst>
      <p:ext uri="{BB962C8B-B14F-4D97-AF65-F5344CB8AC3E}">
        <p14:creationId xmlns:p14="http://schemas.microsoft.com/office/powerpoint/2010/main" val="1323628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タイトル 2">
            <a:extLst>
              <a:ext uri="{FF2B5EF4-FFF2-40B4-BE49-F238E27FC236}">
                <a16:creationId xmlns:a16="http://schemas.microsoft.com/office/drawing/2014/main" id="{B2244E6E-6A91-1C4C-A663-BBF68280A65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0836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	</a:t>
            </a:r>
            <a:r>
              <a:rPr lang="ja-JP" altLang="en-US"/>
              <a:t>３グラレコとは（</a:t>
            </a:r>
            <a:r>
              <a:rPr lang="en-US" altLang="ja-JP" dirty="0"/>
              <a:t>3/3</a:t>
            </a:r>
            <a:r>
              <a:rPr lang="ja-JP" altLang="en-US"/>
              <a:t>）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idx="1"/>
          </p:nvPr>
        </p:nvSpPr>
        <p:spPr>
          <a:xfrm>
            <a:off x="536950" y="1154100"/>
            <a:ext cx="10515600" cy="511302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buClr>
                <a:srgbClr val="2F5496"/>
              </a:buClr>
              <a:buSzPct val="100000"/>
              <a:buFont typeface="Noto Sans Symbols"/>
              <a:buChar char="■"/>
            </a:pPr>
            <a:r>
              <a:rPr lang="ja-JP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グラレコ活用のパターン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ftr" sz="quarter" idx="11"/>
          </p:nvPr>
        </p:nvSpPr>
        <p:spPr>
          <a:xfrm>
            <a:off x="3737350" y="6327375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Code for Numazu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sldNum" sz="quarter" idx="12"/>
          </p:nvPr>
        </p:nvSpPr>
        <p:spPr>
          <a:xfrm>
            <a:off x="8309350" y="63273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ja-JP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ja-JP" sz="1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728514" y="1667028"/>
            <a:ext cx="3847138" cy="1891055"/>
          </a:xfrm>
          <a:prstGeom prst="rect">
            <a:avLst/>
          </a:prstGeom>
          <a:solidFill>
            <a:srgbClr val="EFFBFA"/>
          </a:solidFill>
          <a:ln w="25400" cap="flat" cmpd="sng">
            <a:solidFill>
              <a:srgbClr val="FF0000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724125" y="4330987"/>
            <a:ext cx="3847138" cy="1891055"/>
          </a:xfrm>
          <a:prstGeom prst="rect">
            <a:avLst/>
          </a:prstGeom>
          <a:solidFill>
            <a:srgbClr val="EFFBFA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4864893" y="1653099"/>
            <a:ext cx="3847138" cy="1891055"/>
          </a:xfrm>
          <a:prstGeom prst="rect">
            <a:avLst/>
          </a:prstGeom>
          <a:solidFill>
            <a:srgbClr val="EFFBFA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4860502" y="4354773"/>
            <a:ext cx="3847138" cy="1891055"/>
          </a:xfrm>
          <a:prstGeom prst="rect">
            <a:avLst/>
          </a:prstGeom>
          <a:solidFill>
            <a:srgbClr val="EFFBFA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251298" y="1947883"/>
            <a:ext cx="971754" cy="1232483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会議</a:t>
            </a:r>
          </a:p>
        </p:txBody>
      </p:sp>
      <p:sp>
        <p:nvSpPr>
          <p:cNvPr id="139" name="Shape 139"/>
          <p:cNvSpPr/>
          <p:nvPr/>
        </p:nvSpPr>
        <p:spPr>
          <a:xfrm>
            <a:off x="5404818" y="2007752"/>
            <a:ext cx="971754" cy="1232483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shop</a:t>
            </a:r>
          </a:p>
        </p:txBody>
      </p:sp>
      <p:sp>
        <p:nvSpPr>
          <p:cNvPr id="140" name="Shape 140"/>
          <p:cNvSpPr/>
          <p:nvPr/>
        </p:nvSpPr>
        <p:spPr>
          <a:xfrm>
            <a:off x="1117756" y="4736920"/>
            <a:ext cx="971754" cy="1232483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会議</a:t>
            </a:r>
          </a:p>
        </p:txBody>
      </p:sp>
      <p:sp>
        <p:nvSpPr>
          <p:cNvPr id="141" name="Shape 141"/>
          <p:cNvSpPr/>
          <p:nvPr/>
        </p:nvSpPr>
        <p:spPr>
          <a:xfrm>
            <a:off x="5409086" y="4714845"/>
            <a:ext cx="971754" cy="1232483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会議</a:t>
            </a:r>
          </a:p>
        </p:txBody>
      </p:sp>
      <p:sp>
        <p:nvSpPr>
          <p:cNvPr id="142" name="Shape 142"/>
          <p:cNvSpPr/>
          <p:nvPr/>
        </p:nvSpPr>
        <p:spPr>
          <a:xfrm>
            <a:off x="9190125" y="2045328"/>
            <a:ext cx="811328" cy="797525"/>
          </a:xfrm>
          <a:prstGeom prst="ellipse">
            <a:avLst/>
          </a:prstGeom>
          <a:solidFill>
            <a:srgbClr val="FFC000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</a:t>
            </a:r>
          </a:p>
        </p:txBody>
      </p:sp>
      <p:sp>
        <p:nvSpPr>
          <p:cNvPr id="143" name="Shape 143"/>
          <p:cNvSpPr/>
          <p:nvPr/>
        </p:nvSpPr>
        <p:spPr>
          <a:xfrm>
            <a:off x="10844413" y="2018616"/>
            <a:ext cx="811328" cy="797525"/>
          </a:xfrm>
          <a:prstGeom prst="ellipse">
            <a:avLst/>
          </a:prstGeom>
          <a:solidFill>
            <a:schemeClr val="accent5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</a:p>
        </p:txBody>
      </p:sp>
      <p:sp>
        <p:nvSpPr>
          <p:cNvPr id="144" name="Shape 144"/>
          <p:cNvSpPr/>
          <p:nvPr/>
        </p:nvSpPr>
        <p:spPr>
          <a:xfrm>
            <a:off x="10168765" y="3696956"/>
            <a:ext cx="811328" cy="797525"/>
          </a:xfrm>
          <a:prstGeom prst="ellipse">
            <a:avLst/>
          </a:prstGeom>
          <a:solidFill>
            <a:srgbClr val="E1EFD8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+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</a:t>
            </a:r>
          </a:p>
        </p:txBody>
      </p:sp>
      <p:sp>
        <p:nvSpPr>
          <p:cNvPr id="145" name="Shape 145"/>
          <p:cNvSpPr/>
          <p:nvPr/>
        </p:nvSpPr>
        <p:spPr>
          <a:xfrm>
            <a:off x="3133869" y="2170131"/>
            <a:ext cx="811328" cy="797525"/>
          </a:xfrm>
          <a:prstGeom prst="ellipse">
            <a:avLst/>
          </a:prstGeom>
          <a:solidFill>
            <a:srgbClr val="FFC000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</a:t>
            </a:r>
          </a:p>
        </p:txBody>
      </p:sp>
      <p:sp>
        <p:nvSpPr>
          <p:cNvPr id="146" name="Shape 146"/>
          <p:cNvSpPr/>
          <p:nvPr/>
        </p:nvSpPr>
        <p:spPr>
          <a:xfrm>
            <a:off x="7535808" y="1912341"/>
            <a:ext cx="811328" cy="797525"/>
          </a:xfrm>
          <a:prstGeom prst="ellipse">
            <a:avLst/>
          </a:prstGeom>
          <a:solidFill>
            <a:srgbClr val="FFC000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</a:t>
            </a:r>
          </a:p>
        </p:txBody>
      </p:sp>
      <p:sp>
        <p:nvSpPr>
          <p:cNvPr id="147" name="Shape 147"/>
          <p:cNvSpPr/>
          <p:nvPr/>
        </p:nvSpPr>
        <p:spPr>
          <a:xfrm>
            <a:off x="2658873" y="4482476"/>
            <a:ext cx="811328" cy="797525"/>
          </a:xfrm>
          <a:prstGeom prst="ellipse">
            <a:avLst/>
          </a:prstGeom>
          <a:solidFill>
            <a:schemeClr val="accent5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</a:p>
        </p:txBody>
      </p:sp>
      <p:sp>
        <p:nvSpPr>
          <p:cNvPr id="148" name="Shape 148"/>
          <p:cNvSpPr/>
          <p:nvPr/>
        </p:nvSpPr>
        <p:spPr>
          <a:xfrm>
            <a:off x="3433101" y="5248773"/>
            <a:ext cx="811328" cy="797525"/>
          </a:xfrm>
          <a:prstGeom prst="ellipse">
            <a:avLst/>
          </a:prstGeom>
          <a:solidFill>
            <a:srgbClr val="FFC000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</a:t>
            </a:r>
          </a:p>
        </p:txBody>
      </p:sp>
      <p:sp>
        <p:nvSpPr>
          <p:cNvPr id="149" name="Shape 149"/>
          <p:cNvSpPr/>
          <p:nvPr/>
        </p:nvSpPr>
        <p:spPr>
          <a:xfrm>
            <a:off x="7291655" y="4937092"/>
            <a:ext cx="811328" cy="797525"/>
          </a:xfrm>
          <a:prstGeom prst="ellipse">
            <a:avLst/>
          </a:prstGeom>
          <a:solidFill>
            <a:srgbClr val="E1EFD8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+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8920721" y="2820638"/>
            <a:ext cx="1613148" cy="5978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グラフィック</a:t>
            </a:r>
            <a:b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レコーダー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0328664" y="2933293"/>
            <a:ext cx="1830900" cy="33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ファシリテーター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9248510" y="4575413"/>
            <a:ext cx="2652384" cy="5978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ファシリテーター　+</a:t>
            </a:r>
            <a:b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グラフィックレコーダー</a:t>
            </a:r>
          </a:p>
        </p:txBody>
      </p:sp>
      <p:sp>
        <p:nvSpPr>
          <p:cNvPr id="153" name="Shape 153"/>
          <p:cNvSpPr/>
          <p:nvPr/>
        </p:nvSpPr>
        <p:spPr>
          <a:xfrm>
            <a:off x="6857154" y="2601193"/>
            <a:ext cx="811328" cy="797525"/>
          </a:xfrm>
          <a:prstGeom prst="ellipse">
            <a:avLst/>
          </a:prstGeom>
          <a:solidFill>
            <a:srgbClr val="FFC000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</a:t>
            </a:r>
          </a:p>
        </p:txBody>
      </p:sp>
      <p:cxnSp>
        <p:nvCxnSpPr>
          <p:cNvPr id="154" name="Shape 154"/>
          <p:cNvCxnSpPr>
            <a:stCxn id="138" idx="3"/>
            <a:endCxn id="145" idx="2"/>
          </p:cNvCxnSpPr>
          <p:nvPr/>
        </p:nvCxnSpPr>
        <p:spPr>
          <a:xfrm>
            <a:off x="2223052" y="2564125"/>
            <a:ext cx="910817" cy="4769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55" name="Shape 155"/>
          <p:cNvSpPr txBox="1"/>
          <p:nvPr/>
        </p:nvSpPr>
        <p:spPr>
          <a:xfrm>
            <a:off x="737665" y="3516731"/>
            <a:ext cx="3430278" cy="6607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会議の内容をグラレコする。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今回の学習の対象！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4834980" y="3513906"/>
            <a:ext cx="3847138" cy="6607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ワークショップ内容を一人が内容のメモを取り、一人が全体を描く</a:t>
            </a:r>
          </a:p>
        </p:txBody>
      </p:sp>
      <p:cxnSp>
        <p:nvCxnSpPr>
          <p:cNvPr id="157" name="Shape 157"/>
          <p:cNvCxnSpPr>
            <a:cxnSpLocks/>
          </p:cNvCxnSpPr>
          <p:nvPr/>
        </p:nvCxnSpPr>
        <p:spPr>
          <a:xfrm>
            <a:off x="6374146" y="2706035"/>
            <a:ext cx="10952" cy="3853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"/>
            <a:headEnd type="none" w="med" len="med"/>
            <a:tailEnd type="triangle" w="lg" len="lg"/>
          </a:ln>
        </p:spPr>
      </p:cxnSp>
      <p:cxnSp>
        <p:nvCxnSpPr>
          <p:cNvPr id="158" name="Shape 158"/>
          <p:cNvCxnSpPr>
            <a:endCxn id="146" idx="2"/>
          </p:cNvCxnSpPr>
          <p:nvPr/>
        </p:nvCxnSpPr>
        <p:spPr>
          <a:xfrm flipV="1">
            <a:off x="6376436" y="2311104"/>
            <a:ext cx="1159372" cy="112862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59" name="Shape 159"/>
          <p:cNvSpPr txBox="1"/>
          <p:nvPr/>
        </p:nvSpPr>
        <p:spPr>
          <a:xfrm>
            <a:off x="544982" y="6197281"/>
            <a:ext cx="3944988" cy="6607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ファシリテーターが会議を促進させ</a:t>
            </a:r>
            <a:b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グラレコで会議の内容をまとめる</a:t>
            </a:r>
          </a:p>
        </p:txBody>
      </p:sp>
      <p:cxnSp>
        <p:nvCxnSpPr>
          <p:cNvPr id="160" name="Shape 160"/>
          <p:cNvCxnSpPr>
            <a:stCxn id="147" idx="2"/>
            <a:endCxn id="140" idx="3"/>
          </p:cNvCxnSpPr>
          <p:nvPr/>
        </p:nvCxnSpPr>
        <p:spPr>
          <a:xfrm flipH="1">
            <a:off x="2089510" y="4881239"/>
            <a:ext cx="569363" cy="471923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"/>
            <a:headEnd type="none" w="med" len="med"/>
            <a:tailEnd type="triangle" w="lg" len="lg"/>
          </a:ln>
        </p:spPr>
      </p:cxnSp>
      <p:cxnSp>
        <p:nvCxnSpPr>
          <p:cNvPr id="161" name="Shape 161"/>
          <p:cNvCxnSpPr>
            <a:endCxn id="148" idx="2"/>
          </p:cNvCxnSpPr>
          <p:nvPr/>
        </p:nvCxnSpPr>
        <p:spPr>
          <a:xfrm flipV="1">
            <a:off x="2082629" y="5647536"/>
            <a:ext cx="1350472" cy="22262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62" name="Shape 162"/>
          <p:cNvSpPr txBox="1"/>
          <p:nvPr/>
        </p:nvSpPr>
        <p:spPr>
          <a:xfrm>
            <a:off x="4770108" y="6177502"/>
            <a:ext cx="5416485" cy="6607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ファシリテーションとグラレコを同時に</a:t>
            </a:r>
            <a:br>
              <a:rPr lang="ja-JP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実施する（ファシリテーショングラフィックス）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8961591" y="5276120"/>
            <a:ext cx="3117678" cy="855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ファシリテーターは会議を中立的な立場で促進する。</a:t>
            </a:r>
            <a:br>
              <a:rPr lang="ja-JP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ja-JP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「ファシリテーター ≠ 司会者」</a:t>
            </a:r>
          </a:p>
        </p:txBody>
      </p:sp>
      <p:sp>
        <p:nvSpPr>
          <p:cNvPr id="164" name="Shape 164"/>
          <p:cNvSpPr/>
          <p:nvPr/>
        </p:nvSpPr>
        <p:spPr>
          <a:xfrm>
            <a:off x="613269" y="1611843"/>
            <a:ext cx="837708" cy="306740"/>
          </a:xfrm>
          <a:prstGeom prst="rect">
            <a:avLst/>
          </a:prstGeom>
          <a:solidFill>
            <a:srgbClr val="FF8AD8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基本</a:t>
            </a:r>
          </a:p>
        </p:txBody>
      </p:sp>
      <p:sp>
        <p:nvSpPr>
          <p:cNvPr id="165" name="Shape 165"/>
          <p:cNvSpPr/>
          <p:nvPr/>
        </p:nvSpPr>
        <p:spPr>
          <a:xfrm>
            <a:off x="4780805" y="4273270"/>
            <a:ext cx="837708" cy="306740"/>
          </a:xfrm>
          <a:prstGeom prst="rect">
            <a:avLst/>
          </a:prstGeom>
          <a:solidFill>
            <a:srgbClr val="FF8AD8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上級</a:t>
            </a:r>
          </a:p>
        </p:txBody>
      </p:sp>
      <p:sp>
        <p:nvSpPr>
          <p:cNvPr id="166" name="Shape 166"/>
          <p:cNvSpPr/>
          <p:nvPr/>
        </p:nvSpPr>
        <p:spPr>
          <a:xfrm>
            <a:off x="594861" y="4261577"/>
            <a:ext cx="837708" cy="306740"/>
          </a:xfrm>
          <a:prstGeom prst="rect">
            <a:avLst/>
          </a:prstGeom>
          <a:solidFill>
            <a:srgbClr val="FF8AD8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中級</a:t>
            </a:r>
          </a:p>
        </p:txBody>
      </p:sp>
      <p:sp>
        <p:nvSpPr>
          <p:cNvPr id="167" name="Shape 167"/>
          <p:cNvSpPr/>
          <p:nvPr/>
        </p:nvSpPr>
        <p:spPr>
          <a:xfrm>
            <a:off x="4761380" y="1612364"/>
            <a:ext cx="837708" cy="306740"/>
          </a:xfrm>
          <a:prstGeom prst="rect">
            <a:avLst/>
          </a:prstGeom>
          <a:solidFill>
            <a:srgbClr val="FF8AD8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基本</a:t>
            </a:r>
          </a:p>
        </p:txBody>
      </p:sp>
      <p:cxnSp>
        <p:nvCxnSpPr>
          <p:cNvPr id="168" name="Shape 168"/>
          <p:cNvCxnSpPr>
            <a:stCxn id="141" idx="3"/>
            <a:endCxn id="149" idx="2"/>
          </p:cNvCxnSpPr>
          <p:nvPr/>
        </p:nvCxnSpPr>
        <p:spPr>
          <a:xfrm>
            <a:off x="6380840" y="5331087"/>
            <a:ext cx="910815" cy="4768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"/>
            <a:headEnd type="triangl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707542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シーエスレポーターズ向けグラレコ教室基礎編" id="{D2724784-6282-C246-9BA5-3DA52B98F65B}" vid="{C4FCB931-63EF-FD42-A485-DC4C489416B7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1833</TotalTime>
  <Words>1361</Words>
  <Application>Microsoft Macintosh PowerPoint</Application>
  <PresentationFormat>ワイド画面</PresentationFormat>
  <Paragraphs>304</Paragraphs>
  <Slides>38</Slides>
  <Notes>30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6" baseType="lpstr">
      <vt:lpstr>HGｺﾞｼｯｸE</vt:lpstr>
      <vt:lpstr>Noto Sans Symbols</vt:lpstr>
      <vt:lpstr>游ゴシック</vt:lpstr>
      <vt:lpstr>Arial</vt:lpstr>
      <vt:lpstr>Calibri</vt:lpstr>
      <vt:lpstr>Colonna MT</vt:lpstr>
      <vt:lpstr>Gill Sans MT</vt:lpstr>
      <vt:lpstr>Office テーマ</vt:lpstr>
      <vt:lpstr>グラレコワークショップ</vt:lpstr>
      <vt:lpstr> アジェンダ</vt:lpstr>
      <vt:lpstr> １講師自己紹介</vt:lpstr>
      <vt:lpstr>PowerPoint プレゼンテーション</vt:lpstr>
      <vt:lpstr>PowerPoint プレゼンテーション</vt:lpstr>
      <vt:lpstr> ２Icebreaker</vt:lpstr>
      <vt:lpstr> ３グラレコとは</vt:lpstr>
      <vt:lpstr>PowerPoint プレゼンテーション</vt:lpstr>
      <vt:lpstr>PowerPoint プレゼンテーション</vt:lpstr>
      <vt:lpstr> ４描く準備をしよう</vt:lpstr>
      <vt:lpstr> 持ち方を覚えよう</vt:lpstr>
      <vt:lpstr> ５描いてみよう！</vt:lpstr>
      <vt:lpstr> 袋文字を描いてみよう！</vt:lpstr>
      <vt:lpstr> 袋文字で描いてみよう</vt:lpstr>
      <vt:lpstr> 表情を描いてみよう！</vt:lpstr>
      <vt:lpstr> 飾ってみよう（2/2）</vt:lpstr>
      <vt:lpstr> パーツを組み合わせて表情を作ろう</vt:lpstr>
      <vt:lpstr>PowerPoint プレゼンテーション</vt:lpstr>
      <vt:lpstr> 体を描いてみよう</vt:lpstr>
      <vt:lpstr> 特徴の付け方</vt:lpstr>
      <vt:lpstr> 6.構造化してみよう！</vt:lpstr>
      <vt:lpstr> 構造化のパターン！</vt:lpstr>
      <vt:lpstr> 構造化のパターン（区切り方と重要度）</vt:lpstr>
      <vt:lpstr>PowerPoint プレゼンテーション</vt:lpstr>
      <vt:lpstr>PowerPoint プレゼンテーション</vt:lpstr>
      <vt:lpstr>PowerPoint プレゼンテーション</vt:lpstr>
      <vt:lpstr> 対立構図の描き方</vt:lpstr>
      <vt:lpstr>PowerPoint プレゼンテーション</vt:lpstr>
      <vt:lpstr> 構造化の練習</vt:lpstr>
      <vt:lpstr> 構造化の１例</vt:lpstr>
      <vt:lpstr> ７休憩</vt:lpstr>
      <vt:lpstr> ８相手の話を聞こう（1/2）</vt:lpstr>
      <vt:lpstr> 相手の話を聞こう！（2/2）</vt:lpstr>
      <vt:lpstr>PowerPoint プレゼンテーション</vt:lpstr>
      <vt:lpstr> ９会話の整理！（２/3）</vt:lpstr>
      <vt:lpstr>9. 会話の整理！（3/3）</vt:lpstr>
      <vt:lpstr>PowerPoint プレゼンテーション</vt:lpstr>
      <vt:lpstr> 11振り返りを描いてみよう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市川 博之</dc:creator>
  <cp:lastModifiedBy>市川 博之</cp:lastModifiedBy>
  <cp:revision>12</cp:revision>
  <cp:lastPrinted>2018-06-07T07:41:11Z</cp:lastPrinted>
  <dcterms:created xsi:type="dcterms:W3CDTF">2018-05-14T03:50:42Z</dcterms:created>
  <dcterms:modified xsi:type="dcterms:W3CDTF">2018-06-13T13:36:54Z</dcterms:modified>
</cp:coreProperties>
</file>